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92" r:id="rId3"/>
    <p:sldId id="296" r:id="rId4"/>
    <p:sldId id="293" r:id="rId5"/>
    <p:sldId id="309" r:id="rId6"/>
    <p:sldId id="310" r:id="rId7"/>
    <p:sldId id="311" r:id="rId8"/>
    <p:sldId id="291" r:id="rId9"/>
    <p:sldId id="258" r:id="rId10"/>
    <p:sldId id="295" r:id="rId11"/>
    <p:sldId id="284" r:id="rId12"/>
    <p:sldId id="297" r:id="rId13"/>
    <p:sldId id="298" r:id="rId14"/>
    <p:sldId id="300" r:id="rId15"/>
    <p:sldId id="301" r:id="rId16"/>
    <p:sldId id="299" r:id="rId17"/>
    <p:sldId id="304" r:id="rId18"/>
    <p:sldId id="303" r:id="rId19"/>
    <p:sldId id="306" r:id="rId20"/>
    <p:sldId id="305" r:id="rId21"/>
    <p:sldId id="307" r:id="rId22"/>
    <p:sldId id="308" r:id="rId23"/>
    <p:sldId id="312" r:id="rId24"/>
    <p:sldId id="282" r:id="rId25"/>
    <p:sldId id="259" r:id="rId26"/>
    <p:sldId id="279" r:id="rId27"/>
    <p:sldId id="280" r:id="rId28"/>
    <p:sldId id="278" r:id="rId29"/>
  </p:sldIdLst>
  <p:sldSz cx="9144000" cy="6858000" type="screen4x3"/>
  <p:notesSz cx="10234613" cy="70993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20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6B6E477-4767-0D4B-9283-960D885B330C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1" y="0"/>
            <a:ext cx="4435505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5A28D5E-6747-DF18-BEC8-40D52838BEEE}"/>
              </a:ext>
            </a:extLst>
          </p:cNvPr>
          <p:cNvSpPr txBox="1">
            <a:spLocks noGrp="1"/>
          </p:cNvSpPr>
          <p:nvPr>
            <p:ph type="dt" sz="quarter" idx="1"/>
          </p:nvPr>
        </p:nvSpPr>
        <p:spPr>
          <a:xfrm>
            <a:off x="5797439" y="0"/>
            <a:ext cx="4435496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A9A80DF-C1C3-CB6B-93CB-FDB9852338EE}"/>
              </a:ext>
            </a:extLst>
          </p:cNvPr>
          <p:cNvSpPr txBox="1">
            <a:spLocks noGrp="1"/>
          </p:cNvSpPr>
          <p:nvPr>
            <p:ph type="ftr" sz="quarter" idx="2"/>
          </p:nvPr>
        </p:nvSpPr>
        <p:spPr>
          <a:xfrm>
            <a:off x="1" y="6742693"/>
            <a:ext cx="4435505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3B4FB7-952A-C680-5205-201F0D996662}"/>
              </a:ext>
            </a:extLst>
          </p:cNvPr>
          <p:cNvSpPr txBox="1">
            <a:spLocks noGrp="1"/>
          </p:cNvSpPr>
          <p:nvPr>
            <p:ph type="sldNum" sz="quarter" idx="3"/>
          </p:nvPr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1001BE9-B283-4B31-B385-60D67A179EB4}" type="slidenum">
              <a:t>‹Nr.›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</p:spTree>
    <p:extLst>
      <p:ext uri="{BB962C8B-B14F-4D97-AF65-F5344CB8AC3E}">
        <p14:creationId xmlns:p14="http://schemas.microsoft.com/office/powerpoint/2010/main" val="810698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5C2F872-B113-E737-2D3B-BE2D72F02A90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1" y="0"/>
            <a:ext cx="4435505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de-DE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9AB76AC-90BD-8BB4-6C4B-BF90C035059C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5797439" y="0"/>
            <a:ext cx="4435496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de-DE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039E5C-A713-ECB8-AE7C-F563087CA2F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338513" y="531813"/>
            <a:ext cx="3552825" cy="2663825"/>
          </a:xfrm>
          <a:prstGeom prst="rect">
            <a:avLst/>
          </a:prstGeom>
          <a:noFill/>
          <a:ln w="9528">
            <a:solidFill>
              <a:srgbClr val="000000"/>
            </a:solidFill>
            <a:prstDash val="solid"/>
            <a:miter/>
          </a:ln>
        </p:spPr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C524FC-FD3B-BE08-E2A6-BD561F4D771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1023968" y="3372168"/>
            <a:ext cx="8186686" cy="319468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t" anchorCtr="0" compatLnSpc="1"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AC6FDC0-FDFE-AF79-36EB-859B9F7ACCED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1" y="6742693"/>
            <a:ext cx="4435505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endParaRPr lang="de-DE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9F1D5A0C-1CA1-F0EC-0743-290C0844E42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2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fld id="{13095D72-3DAB-483A-B11F-2629E6419F3F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61525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marR="0" lvl="0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Arial" pitchFamily="34"/>
      </a:defRPr>
    </a:lvl1pPr>
    <a:lvl2pPr marL="457200" marR="0" lvl="1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Arial" pitchFamily="34"/>
      </a:defRPr>
    </a:lvl2pPr>
    <a:lvl3pPr marL="914400" marR="0" lvl="2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Arial" pitchFamily="34"/>
      </a:defRPr>
    </a:lvl3pPr>
    <a:lvl4pPr marL="1371600" marR="0" lvl="3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Arial" pitchFamily="34"/>
      </a:defRPr>
    </a:lvl4pPr>
    <a:lvl5pPr marL="1828800" marR="0" lvl="4" indent="0" algn="l" defTabSz="914400" rtl="0" fontAlgn="auto" hangingPunct="1">
      <a:lnSpc>
        <a:spcPct val="100000"/>
      </a:lnSpc>
      <a:spcBef>
        <a:spcPts val="400"/>
      </a:spcBef>
      <a:spcAft>
        <a:spcPts val="0"/>
      </a:spcAft>
      <a:buNone/>
      <a:tabLst/>
      <a:defRPr lang="de-DE" sz="1200" b="0" i="0" u="none" strike="noStrike" kern="1200" cap="none" spc="0" baseline="0">
        <a:solidFill>
          <a:srgbClr val="000000"/>
        </a:solidFill>
        <a:uFillTx/>
        <a:latin typeface="Arial" pitchFamily="34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571222E-8309-9883-BF9F-72BDF07F3E81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2D37F68-E5D6-4CC6-9589-6F81A32E1751}" type="slidenum">
              <a:t>1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45B2ED-143E-D29B-2C97-1956980277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283FE6-8F72-DAC1-3095-BB2F09D892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71629BE-661D-65B3-959C-D50457C56C33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D691403-8AEC-4A11-8ADE-41E1B1C0F5CB}" type="slidenum">
              <a:t>15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9A73F24-F0F3-0D74-C7C6-4E3745C4352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C7EA69E-934D-31B0-C5BA-3D988769D3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BEE7EA4-70ED-001A-908F-16A0B78010B1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5FB60C6-32D0-4DD4-AC5D-D09B3E1E5C8C}" type="slidenum">
              <a:t>16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27C9EBB-A453-0510-674D-3280DE7E1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D58D04-311E-72A6-F6DE-D0E1942575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E433AD5D-B203-B380-6DDB-88B5428F0C55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C8A19CB-1E2B-4DE0-AC5C-72895C1890F8}" type="slidenum">
              <a:t>17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2E3FE8-6E5E-A496-B560-EFB70E836C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F311299-CF1C-9611-3B33-8A517CC36B2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016B36D-65AA-39B3-A0ED-8EBACCE44A47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418F71CA-2D79-4DA0-9DC7-6B3695551EB1}" type="slidenum">
              <a:t>18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78FB50-66AA-0375-B4B7-5B529D2E5E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A4E75C-3963-192F-CBB7-4EC57E0566D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C91B4E7-F775-EE60-E1DC-D83E13E2E587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9DD8032-7E33-478D-807E-5964809E4011}" type="slidenum">
              <a:t>19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C19085-87DB-521B-FAEE-8BF68C4E08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5E997D2-A8DE-1DB9-9745-08692452782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8504205-ABCB-A7D1-622F-D60D0E0C2C92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51FCEFD-FB9F-48C7-A165-1006AE7B86E7}" type="slidenum">
              <a:t>20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D1B3DF6-E625-F02C-9EF1-ACA1DECF46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3BBBC1A-2528-7D94-BEF7-976203F528D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90A21D80-C682-2CA2-C0D0-482D9523C399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5DE706D-E3FA-4E7B-85FF-2B7A0D301D8A}" type="slidenum">
              <a:t>21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136D2F1-F44B-A7AC-3FE6-E3DA7464F4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46D7688-571B-3A7E-225E-F5BAC036B1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94C61A14-6316-E533-6A96-85357E893357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2818896-939F-411A-9C38-915DB113C206}" type="slidenum">
              <a:t>22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7F66F90-4838-E777-5B38-7074A48DDD1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4FFEA7-2ED5-C4D2-271F-DFBFE087A63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3B518BE3-447A-3233-D1E0-2133B938F723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5AB115-07FC-4970-BA83-40C43009216A}" type="slidenum">
              <a:t>24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AEE99C4-C996-30CB-9D69-DBD0F28C5A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8B986B-CEA2-0B8D-01CB-DA57E16620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60DEEF3-CEBD-7023-1AA7-9AF758754A88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49170FA-400F-4499-9051-B6DD285B4570}" type="slidenum">
              <a:t>25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7D82BDD-64B2-59DC-6FCA-0313EFF9DD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6636F9-0FD1-15B7-C51C-E1CA6490C66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8963919E-AEF5-89B0-DEB4-E9A980366726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CC73530-2EF9-45AD-9561-672D6D10ECCE}" type="slidenum">
              <a:t>4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7D7CDA-AB4C-DF1B-24AC-6BAE1927FC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654F23-5C14-4429-FAD7-FFFFAD0141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7119BE69-E152-D212-0307-054EC2A37ECA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A08E96C-B6E2-45B8-9DEC-3C1C9A890BE3}" type="slidenum">
              <a:t>26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7202739-F9D1-6BFF-A854-88F9912822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8DC178-9DFC-9EAF-CC1C-9C3984B78D1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B2A68915-74F7-3883-BCC1-214BF70D2B73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1ED81FA-65C8-4E56-91F1-91B14545A54D}" type="slidenum">
              <a:t>27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F545E6-1A93-6749-2F19-CD3D9E4A21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6F66E2E-0909-2485-373D-D4ECA1DF7A0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F5072707-105F-77CE-071D-2DF61285104A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6F1A262-873C-4BAB-BE15-809B1696E59E}" type="slidenum">
              <a:t>28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2F0DB4-6D77-D178-6A76-67F45C09C6A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0B8C986-15EF-8B4E-8E1D-823E27CD568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3052C2B-B0FB-249E-DCA2-71A28984F496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B6DFD3BE-0C66-4D87-9E23-6C5F1CC9FE4B}" type="slidenum">
              <a:t>8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AC90660-A48B-1248-EE41-ACAE6A5412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8796FAC-31EA-D35D-8CD2-BABDB7B8F24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6928CA2-7699-B827-F312-5D7B488C778A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BBAF67-286E-4755-A164-E2E9CDD8AB64}" type="slidenum">
              <a:t>9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0DCF592-E4B2-438D-ECB9-CD61C4AA14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ACAF5F6-3011-6AF7-E72E-E8196C1935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92F5F41-0C64-50F6-E9ED-E0163058779E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F410403-4D40-4AF8-9F6A-E84758B1A8E2}" type="slidenum">
              <a:t>10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7142E33-0C21-4972-66CD-AB960A08E3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E1660ED-03DC-A0A5-6CE6-29DB8239720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0F970AD-CEF0-07AB-F745-EE5C638239DB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FF0DA57-3353-4A9F-A120-50430CD7B553}" type="slidenum">
              <a:t>11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105216B-BB2A-A4B1-2A35-CF0DDC2A0FA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C1B926D-B4BE-C6BE-39BD-F10A8D06E1A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6CB3EDFC-548C-7B65-0390-B3CF718CBC2A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67D120D-A489-44FD-B816-ACC2629FE883}" type="slidenum">
              <a:t>12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9E9E153-CEAD-5BF6-1A70-715B5ED7D2D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BE2FA5-A456-B1E9-955E-16BE215A5CB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5D5285A0-81B2-64D2-8354-40452326FA19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F4809C9-C508-4975-9B7C-D99B0F98FBC3}" type="slidenum">
              <a:t>13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2B56878-51AA-EED5-5E14-C2D2FE640C3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3F7786-9CE3-1904-118B-2AE3DFBDFD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>
            <a:extLst>
              <a:ext uri="{FF2B5EF4-FFF2-40B4-BE49-F238E27FC236}">
                <a16:creationId xmlns:a16="http://schemas.microsoft.com/office/drawing/2014/main" id="{0F37AD2C-DD36-4077-D5E5-CBB0F5975270}"/>
              </a:ext>
            </a:extLst>
          </p:cNvPr>
          <p:cNvSpPr txBox="1"/>
          <p:nvPr/>
        </p:nvSpPr>
        <p:spPr>
          <a:xfrm>
            <a:off x="5797439" y="6742693"/>
            <a:ext cx="4435496" cy="35496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3305" tIns="46652" rIns="93305" bIns="46652" anchor="b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28BA3BA-D0D1-4956-AD5A-B32707869DB9}" type="slidenum">
              <a:t>14</a:t>
            </a:fld>
            <a:endParaRPr lang="de-DE" sz="12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49CC36-AC58-0131-82A9-A62CB12338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338513" y="531813"/>
            <a:ext cx="3552825" cy="2663825"/>
          </a:xfrm>
        </p:spPr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AE3CD8F-7E0F-C732-2776-4FE92EF09F0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57175BF-AAA4-6E38-C61C-7CEEAC13F31D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143000" y="1122361"/>
            <a:ext cx="6858000" cy="2387598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B163477-1855-BBF0-B6B3-7A03F07CFF3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spcBef>
                <a:spcPts val="600"/>
              </a:spcBef>
              <a:buNone/>
              <a:defRPr sz="2400"/>
            </a:lvl1pPr>
          </a:lstStyle>
          <a:p>
            <a:pPr lvl="0"/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A0D34EA-4D4B-CCD2-C823-F192A5B3370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696647A-3A48-269E-8C9A-22372F4FB1F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F83CC3-37DD-F4A4-7217-F1762617EC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6D5FCAA2-09A2-42E5-9259-CDDF7C537CEF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6663827"/>
      </p:ext>
    </p:extLst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1136B4-FA8F-1B09-9882-3617F71057B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0DFF658-6921-ECF2-6A15-B659280435B0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C82B38-6E01-11D5-5D7A-C1D503373439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ADA91A5-26BF-4D75-0FA6-D1AF9DB62B7C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4297CC-9976-6A3D-C99F-40D0DDDB50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4378F26-FBE9-4B8C-9AFE-403EEB63F81A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5333232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DDC54903-6662-EBCB-7288-733B2F69B4A2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9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5FBC9BE-B31D-5192-9232-D3C22F4EB48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457200" y="274640"/>
            <a:ext cx="6019796" cy="5851529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C10DA6C-A455-40CF-DA59-9E1874014F8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705471A-70CC-8E6C-8BFA-CE693E0D9D3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5B9DF22-BB8D-171B-636F-174AAF275F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8CD13AD-2AE0-4B95-8391-BFEAE88D86AD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105780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D6141F-2E32-654D-AA29-70FF7DB9DCAC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E1415B5-40EB-1039-71ED-E60D31B7979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C33E1B-6095-FF52-93F5-4D3474BD416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8B74943-9138-CA88-FC59-44D858E288A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95EB032-729B-F7EF-C6D6-4F7DBC6CFF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AA7F93-625E-4CE2-8B68-06B8564FDE47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9664384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F642FE-CE02-3C1C-FA8B-4CBBBBA3634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DC5907C-43E9-EBBE-501B-6D3200AD20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4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BF699F1-21FB-3B74-84FB-29E22383046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8932B21-F956-8BEB-43AA-3FB2721E45D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C1411F6-A06A-3B38-C077-2D9F53F481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18B9575-E1CB-47D7-A4CF-194063F0C46C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6674619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6DE76B0-C556-2191-D4CD-95479ABDC9D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5476A97-D1DF-AB92-2244-EE0834A7340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00200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8D76B4-60A1-6BEC-EF57-A13D6C3530FE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48196" y="1600200"/>
            <a:ext cx="4038603" cy="452595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B063A19-FA15-CC49-D6BB-28583D35142E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A408644-A3BE-C105-420C-88D932AF16ED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B8E9B6-9C1A-FE2F-5B41-92E4A777BA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92AF330-D332-4F51-ADDC-4A043EF79F44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05844374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D82F12-0342-4FBC-F75A-CA9EF85A84A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2193180-8745-4EBE-A29F-7D6320977C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30241" y="1681160"/>
            <a:ext cx="3868734" cy="823910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E43193C-A493-6F39-0932-9ED585CE3C25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30241" y="2505071"/>
            <a:ext cx="386873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E4D82F9-D2C3-6577-9440-4AD9D3B1B8C9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791" cy="823910"/>
          </a:xfrm>
        </p:spPr>
        <p:txBody>
          <a:bodyPr anchor="b"/>
          <a:lstStyle>
            <a:lvl1pPr marL="0" indent="0">
              <a:spcBef>
                <a:spcPts val="600"/>
              </a:spcBef>
              <a:buNone/>
              <a:defRPr sz="2400" b="1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1C18CCDC-7E6E-A45E-9393-7960065EC0BE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79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D458C21-9619-05F2-210C-B853D21F1CE4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E20E5DC-E5FC-FA3B-6B7D-296B56948A9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3F930B2-3B6D-97B0-2180-06D0EC1C8D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0C07F4-7084-4589-A1E2-067BF3F66770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0917320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4CF722-1DF9-B43F-0281-7322B784522F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75C4E6A-2C3F-916C-68B0-D99A36FF103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DD50FCA-29E0-7C2A-877C-F6F9C761A92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5B01E7E3-4DCC-FB89-F6E2-CAEEA1B151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0894F0D-996B-4A2E-90AE-F1B9C3749150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0388544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67A52F2-2F8B-5CA4-FD3C-298644DA9E4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4D4FE5EE-9E8D-81CB-4967-73C9D96CCBB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DCCB7A-DD64-481C-A553-D4C12DD047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AEF31E-FE33-4503-B2AD-19645023F90F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8527241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7A2C45-1633-4637-DBAD-FAB81B9A2F3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304DED-8CBF-7331-E4AC-705059FACDB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3E5BE90-EE29-CDA6-DEAB-E148BBE05320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97FC14B-75D8-9727-D0A6-E635A2DE63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B1E1B84-0F2E-555D-1BFD-0FC1B602A05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1F11CD-8D26-A988-BC69-96982BD77FB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FB6D8EA-4D15-4BC3-BE4D-47FD280CD014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2359965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0BCACF-DF40-9905-10AD-28CBA297F0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30241" y="457200"/>
            <a:ext cx="294957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AC2AFFC-41EA-7B31-D383-22A7A63583A0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791" y="987423"/>
            <a:ext cx="4629149" cy="487362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622AF7E9-162C-0EA5-9DFE-9C5646E8C69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30241" y="2057400"/>
            <a:ext cx="2949570" cy="3811584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600"/>
            </a:lvl1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751082E-8306-E757-0565-F4713284748D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C7A3F2D-5A35-93ED-068D-8A0D5061978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64B1E57-3D5E-9E3C-790D-9C3693C294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32864ED-F058-48CC-BA89-FC251AB44369}" type="slidenum"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8126261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AB82B57-977B-FD0C-C46B-2201CCAC61D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lvl="0"/>
            <a:r>
              <a:rPr lang="de-DE"/>
              <a:t>Titelmasterformat durch Klicken bearbeiten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E3BA851-6AD9-5EE3-D820-9B8B09F6CF8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D2105D8-AC17-F332-F2FA-7CC87805FBB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r>
              <a:rPr lang="de-DE"/>
              <a:t>01.02.2024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F52C09-42E9-7596-3573-E84B3BE85335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B87F84-FAD5-ACC0-20AD-D1224CF23A73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defRPr>
            </a:lvl1pPr>
          </a:lstStyle>
          <a:p>
            <a:pPr lvl="0"/>
            <a:fld id="{47A6ED42-FC9C-4D61-BE68-CC9BDFDB5629}" type="slidenum"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zoom/>
  </p:transition>
  <p:hf hdr="0"/>
  <p:txStyles>
    <p:titleStyle>
      <a:lvl1pPr marL="0" marR="0" lvl="0" indent="0" algn="ctr" defTabSz="914400" rtl="0" fontAlgn="auto" hangingPunct="1">
        <a:lnSpc>
          <a:spcPct val="100000"/>
        </a:lnSpc>
        <a:spcBef>
          <a:spcPts val="0"/>
        </a:spcBef>
        <a:spcAft>
          <a:spcPts val="0"/>
        </a:spcAft>
        <a:buNone/>
        <a:tabLst/>
        <a:defRPr lang="de-DE" sz="4400" b="0" i="0" u="none" strike="noStrike" kern="1200" cap="none" spc="0" baseline="0">
          <a:solidFill>
            <a:srgbClr val="000000"/>
          </a:solidFill>
          <a:uFillTx/>
          <a:latin typeface="Arial"/>
        </a:defRPr>
      </a:lvl1pPr>
    </p:titleStyle>
    <p:bodyStyle>
      <a:lvl1pPr marL="342900" marR="0" lvl="0" indent="-342900" algn="l" defTabSz="914400" rtl="0" fontAlgn="auto" hangingPunct="1">
        <a:lnSpc>
          <a:spcPct val="100000"/>
        </a:lnSpc>
        <a:spcBef>
          <a:spcPts val="800"/>
        </a:spcBef>
        <a:spcAft>
          <a:spcPts val="0"/>
        </a:spcAft>
        <a:buSzPct val="100000"/>
        <a:buChar char="•"/>
        <a:tabLst/>
        <a:defRPr lang="de-DE" sz="3200" b="0" i="0" u="none" strike="noStrike" kern="1200" cap="none" spc="0" baseline="0">
          <a:solidFill>
            <a:srgbClr val="000000"/>
          </a:solidFill>
          <a:uFillTx/>
          <a:latin typeface="Arial"/>
        </a:defRPr>
      </a:lvl1pPr>
      <a:lvl2pPr marL="742950" marR="0" lvl="1" indent="-285750" algn="l" defTabSz="914400" rtl="0" fontAlgn="auto" hangingPunct="1">
        <a:lnSpc>
          <a:spcPct val="100000"/>
        </a:lnSpc>
        <a:spcBef>
          <a:spcPts val="700"/>
        </a:spcBef>
        <a:spcAft>
          <a:spcPts val="0"/>
        </a:spcAft>
        <a:buSzPct val="100000"/>
        <a:buChar char="–"/>
        <a:tabLst/>
        <a:defRPr lang="de-DE" sz="2800" b="0" i="0" u="none" strike="noStrike" kern="1200" cap="none" spc="0" baseline="0">
          <a:solidFill>
            <a:srgbClr val="000000"/>
          </a:solidFill>
          <a:uFillTx/>
          <a:latin typeface="Arial"/>
        </a:defRPr>
      </a:lvl2pPr>
      <a:lvl3pPr marL="1143000" marR="0" lvl="2" indent="-228600" algn="l" defTabSz="914400" rtl="0" fontAlgn="auto" hangingPunct="1">
        <a:lnSpc>
          <a:spcPct val="100000"/>
        </a:lnSpc>
        <a:spcBef>
          <a:spcPts val="600"/>
        </a:spcBef>
        <a:spcAft>
          <a:spcPts val="0"/>
        </a:spcAft>
        <a:buSzPct val="100000"/>
        <a:buChar char="•"/>
        <a:tabLst/>
        <a:defRPr lang="de-DE" sz="2400" b="0" i="0" u="none" strike="noStrike" kern="1200" cap="none" spc="0" baseline="0">
          <a:solidFill>
            <a:srgbClr val="000000"/>
          </a:solidFill>
          <a:uFillTx/>
          <a:latin typeface="Arial"/>
        </a:defRPr>
      </a:lvl3pPr>
      <a:lvl4pPr marL="1600200" marR="0" lvl="3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–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/>
        </a:defRPr>
      </a:lvl4pPr>
      <a:lvl5pPr marL="2057400" marR="0" lvl="4" indent="-228600" algn="l" defTabSz="914400" rtl="0" fontAlgn="auto" hangingPunct="1">
        <a:lnSpc>
          <a:spcPct val="100000"/>
        </a:lnSpc>
        <a:spcBef>
          <a:spcPts val="500"/>
        </a:spcBef>
        <a:spcAft>
          <a:spcPts val="0"/>
        </a:spcAft>
        <a:buSzPct val="100000"/>
        <a:buChar char="»"/>
        <a:tabLst/>
        <a:defRPr lang="de-DE" sz="2000" b="0" i="0" u="none" strike="noStrike" kern="1200" cap="none" spc="0" baseline="0">
          <a:solidFill>
            <a:srgbClr val="000000"/>
          </a:solidFill>
          <a:uFillTx/>
          <a:latin typeface="Arial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ologische-praxis.rielaender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bdp-verband.de/sektionen/gesundheits-und-umweltpsychologie/gesundheitspsychologie/gesund-leben" TargetMode="External"/><Relationship Id="rId4" Type="http://schemas.openxmlformats.org/officeDocument/2006/relationships/hyperlink" Target="http://www.psychologische-praxis.rielaender.de/Literatur_Rielaender.htm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oni-therapie.de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dp-verband.de/fileadmin/user_upload/BDP/verband/Untergliederungen/Sektionen/Gesundheits-und-Umweltpsychologie/Gesundheitspsychologie/EU-MHP-Grundgedanken-2006.pdf" TargetMode="External"/><Relationship Id="rId2" Type="http://schemas.openxmlformats.org/officeDocument/2006/relationships/hyperlink" Target="https://www.bdp-verband.de/fileadmin/user_upload/BDP/verband/Untergliederungen/Sektionen/Gesundheits-und-Umweltpsychologie/Gesundheitspsychologie/Fortbildung-Psychologische-Gesundheitsfoerderung-BDP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bdp-verband.de/sektionen/gesundheits-und-umweltpsychologie/sektion/sektionsgeschichte" TargetMode="External"/><Relationship Id="rId5" Type="http://schemas.openxmlformats.org/officeDocument/2006/relationships/hyperlink" Target="https://www.bdp-verband.de/sektionen/gesundheits-und-umweltpsychologie/gesundheitspsychologie/publikationen" TargetMode="External"/><Relationship Id="rId4" Type="http://schemas.openxmlformats.org/officeDocument/2006/relationships/hyperlink" Target="https://www.bdp-verband.de/sektionen/gesundheits-und-umweltpsychologie/gesundheitspsychologie/gesund-mit-psychologie#c14110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71A33046-1207-F0C3-1BD5-52204B014F5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251176" y="386032"/>
            <a:ext cx="8641656" cy="2106859"/>
          </a:xfrm>
        </p:spPr>
        <p:txBody>
          <a:bodyPr anchor="ctr"/>
          <a:lstStyle/>
          <a:p>
            <a:pPr lvl="0">
              <a:tabLst>
                <a:tab pos="0" algn="l"/>
              </a:tabLst>
            </a:pPr>
            <a:r>
              <a:rPr lang="de-DE" sz="4800" b="1">
                <a:solidFill>
                  <a:srgbClr val="FF0000"/>
                </a:solidFill>
              </a:rPr>
              <a:t>Bewusst gesund leben</a:t>
            </a:r>
            <a:br>
              <a:rPr lang="de-DE" sz="4800" b="1">
                <a:solidFill>
                  <a:srgbClr val="FF0000"/>
                </a:solidFill>
              </a:rPr>
            </a:br>
            <a:r>
              <a:rPr lang="de-DE" sz="2400" b="1">
                <a:solidFill>
                  <a:srgbClr val="FF0000"/>
                </a:solidFill>
              </a:rPr>
              <a:t>Anregungen</a:t>
            </a:r>
            <a:br>
              <a:rPr lang="de-DE" sz="2400" b="1">
                <a:solidFill>
                  <a:srgbClr val="FF0000"/>
                </a:solidFill>
              </a:rPr>
            </a:br>
            <a:r>
              <a:rPr lang="de-DE" sz="2400" b="1">
                <a:solidFill>
                  <a:srgbClr val="FF0000"/>
                </a:solidFill>
              </a:rPr>
              <a:t> </a:t>
            </a:r>
            <a:r>
              <a:rPr lang="de-DE" sz="2400" b="1" spc="-1">
                <a:solidFill>
                  <a:srgbClr val="FF0000"/>
                </a:solidFill>
                <a:ea typeface="Verdana"/>
              </a:rPr>
              <a:t>aus 40 Jahren gesundheitspsychologischer Praxis</a:t>
            </a:r>
            <a:endParaRPr lang="de-DE" sz="2400" b="1">
              <a:solidFill>
                <a:srgbClr val="FF0000"/>
              </a:solidFill>
            </a:endParaRP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D0312C81-EB16-ED79-1E3C-45A45A41B61A}"/>
              </a:ext>
            </a:extLst>
          </p:cNvPr>
          <p:cNvSpPr/>
          <p:nvPr/>
        </p:nvSpPr>
        <p:spPr>
          <a:xfrm>
            <a:off x="323523" y="2784073"/>
            <a:ext cx="8424934" cy="338554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1" compatLnSpc="1">
            <a:sp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© Dipl.-Psych. </a:t>
            </a:r>
            <a:r>
              <a:rPr lang="de-DE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Maximilian Rieländer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200"/>
              </a:spcBef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000" b="1" i="0" u="none" strike="noStrike" kern="1200" cap="none" spc="0" baseline="0">
                <a:solidFill>
                  <a:srgbClr val="0070C0"/>
                </a:solidFill>
                <a:uFillTx/>
                <a:latin typeface="Arial" pitchFamily="34"/>
                <a:hlinkClick r:id="rId3"/>
              </a:rPr>
              <a:t>www.Psychologische-Praxis.Rielaender.de</a:t>
            </a:r>
            <a:endParaRPr lang="de-DE" sz="2000" b="1" i="0" u="none" strike="noStrike" kern="1200" cap="none" spc="0" baseline="0" dirty="0">
              <a:solidFill>
                <a:srgbClr val="0070C0"/>
              </a:solidFill>
              <a:uFillTx/>
              <a:latin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000" i="0" u="none" strike="noStrike" kern="1200" cap="none" spc="0" baseline="0" dirty="0">
                <a:solidFill>
                  <a:srgbClr val="0070C0"/>
                </a:solidFill>
                <a:uFillTx/>
                <a:latin typeface="Arial" pitchFamily="34"/>
                <a:hlinkClick r:id="rId4"/>
              </a:rPr>
              <a:t>www.Psychologische-Praxis.Rielaender.de/Literatur_Rielaender.htm </a:t>
            </a:r>
            <a:endParaRPr lang="de-DE" sz="2000" i="0" u="none" strike="noStrike" kern="1200" cap="none" spc="0" baseline="0" dirty="0">
              <a:solidFill>
                <a:srgbClr val="0070C0"/>
              </a:solidFill>
              <a:uFillTx/>
              <a:latin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000" b="0" i="0" u="none" strike="noStrike" kern="1200" cap="none" spc="-1" baseline="0" dirty="0">
                <a:solidFill>
                  <a:srgbClr val="0070C0"/>
                </a:solidFill>
                <a:uFillTx/>
                <a:latin typeface="Arial"/>
                <a:ea typeface="Verdana"/>
                <a:hlinkClick r:id="rId5"/>
              </a:rPr>
              <a:t>www.</a:t>
            </a:r>
            <a:r>
              <a:rPr lang="de-DE" sz="2000" b="0" i="0" u="none" strike="noStrike" kern="1200" cap="none" spc="-1" baseline="0">
                <a:solidFill>
                  <a:srgbClr val="0070C0"/>
                </a:solidFill>
                <a:uFillTx/>
                <a:latin typeface="Arial"/>
                <a:ea typeface="Verdana"/>
                <a:hlinkClick r:id="rId5"/>
              </a:rPr>
              <a:t>bdp-verband.de/sektionen/gesundheits-und-umweltpsychologie/gesundheitspsychologie/gesund-leben</a:t>
            </a:r>
            <a:r>
              <a:rPr lang="de-DE" sz="2000" b="0" i="0" u="none" strike="noStrike" kern="1200" cap="none" spc="-1" baseline="0">
                <a:solidFill>
                  <a:srgbClr val="0070C0"/>
                </a:solidFill>
                <a:uFillTx/>
                <a:latin typeface="Arial"/>
                <a:ea typeface="Verdana"/>
              </a:rPr>
              <a:t> </a:t>
            </a:r>
            <a:endParaRPr lang="de-DE" sz="2000" b="0" i="0" u="none" strike="noStrike" kern="1200" cap="none" spc="-1" baseline="0">
              <a:solidFill>
                <a:srgbClr val="0070C0"/>
              </a:solidFill>
              <a:uFillTx/>
              <a:latin typeface="Arial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000" b="1" i="0" u="none" strike="noStrike" kern="1200" cap="none" spc="0" baseline="0">
              <a:solidFill>
                <a:srgbClr val="336600"/>
              </a:solidFill>
              <a:uFillTx/>
              <a:latin typeface="Arial" pitchFamily="34"/>
            </a:endParaRP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0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Öffentliche Vorlesung zu „Gesundheit in Gesellschaft und Arbeit“</a:t>
            </a:r>
          </a:p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0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an der Psychologischen Hochschule Berlin</a:t>
            </a:r>
            <a:r>
              <a:rPr lang="de-DE" sz="2000" b="1" i="0" u="none" strike="noStrike" kern="1200" cap="none" spc="0" baseline="0" dirty="0">
                <a:solidFill>
                  <a:srgbClr val="336600"/>
                </a:solidFill>
                <a:uFillTx/>
                <a:latin typeface="Arial" pitchFamily="34"/>
              </a:rPr>
              <a:t> </a:t>
            </a:r>
            <a:r>
              <a:rPr lang="de-DE" sz="20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am 01.02.2024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3CE07C-918C-9C69-7088-811516E8A028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7248CA-3B5B-9329-C224-3EE12DB99A2F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DFE91C-0188-C4B5-78FD-D6D87FD1970F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6D5FCAA2-09A2-42E5-9259-CDDF7C537CE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  <p:transition spd="slow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A70BC95-C71F-DD89-5A22-5211E4B9F3A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5103" y="116631"/>
            <a:ext cx="8713783" cy="1584179"/>
          </a:xfrm>
        </p:spPr>
        <p:txBody>
          <a:bodyPr/>
          <a:lstStyle/>
          <a:p>
            <a:pPr lvl="0">
              <a:lnSpc>
                <a:spcPts val="1200"/>
              </a:lnSpc>
              <a:spcBef>
                <a:spcPts val="600"/>
              </a:spcBef>
              <a:spcAft>
                <a:spcPts val="600"/>
              </a:spcAft>
            </a:pPr>
            <a:r>
              <a:rPr lang="de-DE" sz="3200" b="1" dirty="0">
                <a:solidFill>
                  <a:srgbClr val="FF0000"/>
                </a:solidFill>
              </a:rPr>
              <a:t>Leben evolutionär verstehen</a:t>
            </a: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Lebens-not-wendigkeiten bewältigen</a:t>
            </a:r>
            <a:endParaRPr lang="de-DE" sz="1800" b="1" dirty="0">
              <a:solidFill>
                <a:srgbClr val="0000CC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4276083-2612-163B-F7E5-EF001FAF53D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6236" y="1590269"/>
            <a:ext cx="8502649" cy="4510728"/>
          </a:xfrm>
        </p:spPr>
        <p:txBody>
          <a:bodyPr/>
          <a:lstStyle/>
          <a:p>
            <a:pPr marL="0" lvl="0" indent="0">
              <a:lnSpc>
                <a:spcPts val="1500"/>
              </a:lnSpc>
              <a:spcBef>
                <a:spcPts val="600"/>
              </a:spcBef>
              <a:buNone/>
            </a:pPr>
            <a:endParaRPr lang="de-DE" sz="1800" dirty="0">
              <a:latin typeface="Calibri" pitchFamily="34"/>
              <a:cs typeface="Times New Roman" pitchFamily="18"/>
            </a:endParaRPr>
          </a:p>
          <a:p>
            <a:pPr marL="0" lvl="0" indent="0">
              <a:lnSpc>
                <a:spcPts val="1500"/>
              </a:lnSpc>
              <a:spcBef>
                <a:spcPts val="0"/>
              </a:spcBef>
              <a:buNone/>
            </a:pPr>
            <a:r>
              <a:rPr lang="de-DE" sz="2400" b="1" dirty="0">
                <a:solidFill>
                  <a:srgbClr val="008000"/>
                </a:solidFill>
                <a:cs typeface="Times New Roman" pitchFamily="18"/>
              </a:rPr>
              <a:t>Lebens-not-wendigkeiten</a:t>
            </a: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: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innere und äußere rhythmische Kreisläufe in Balance halten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aus der Umwelt ‚nährende‘ Energien aufnehmen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sich vor Gefährdungen aus der Umwelt schützen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in Gemeinschaften fürs Leben kooperieren</a:t>
            </a:r>
          </a:p>
          <a:p>
            <a:pPr marL="0" lvl="0" indent="0">
              <a:spcBef>
                <a:spcPts val="1400"/>
              </a:spcBef>
              <a:buNone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Not wenden = durch Selbstorganisation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Sich aufs ‚leben wollen‘ konzentrieren: Leben erhalten wollen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Selbstorganisatorische Informationsprozesse: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Info‘s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suchen, finden, fürs Wollen verarbeiten, Ziele setzen,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Handeln planen, handeln, Wirkungen für Wollen auswerten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22FAD09C-DEBE-39A8-1FDC-56A14F4E22B4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822CF30-FA49-4BE3-A4DB-C1AB56F58249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10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D4B9AB88-7967-E787-3528-813B1FD62B96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1FEA01C6-18E7-B5C5-4FA1-3E8E64D2B603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70F9101-F56C-CE06-84FF-5C5E10C557DC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0CBF5F5-6805-06A7-034E-FE9000506A46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0E23589-B789-BF07-6C2F-5D02FB59618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10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A85EDB0-B8B9-785D-5D79-5037B3871E1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152403"/>
            <a:ext cx="8713783" cy="1044354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(wollen?)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Überblick zu Anregungen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8113894-D5F0-0B2C-D297-D89C4A5E760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0429" y="1412775"/>
            <a:ext cx="8547097" cy="4968547"/>
          </a:xfrm>
        </p:spPr>
        <p:txBody>
          <a:bodyPr/>
          <a:lstStyle/>
          <a:p>
            <a:pPr marL="457200" lvl="0" indent="-457200">
              <a:lnSpc>
                <a:spcPct val="90000"/>
              </a:lnSpc>
              <a:spcBef>
                <a:spcPts val="0"/>
              </a:spcBef>
              <a:buAutoNum type="arabicPeriod"/>
            </a:pPr>
            <a:r>
              <a:rPr lang="de-DE" sz="2400" b="1">
                <a:solidFill>
                  <a:srgbClr val="FF0000"/>
                </a:solidFill>
              </a:rPr>
              <a:t>Aufgabe: bewusst gesund leben wollen 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b="1">
                <a:solidFill>
                  <a:srgbClr val="FF0000"/>
                </a:solidFill>
              </a:rPr>
              <a:t>2.  Gegenwärtiges Erleben bewusst achten</a:t>
            </a:r>
          </a:p>
          <a:p>
            <a:pPr marL="457200" lvl="0" indent="-457200">
              <a:spcBef>
                <a:spcPts val="600"/>
              </a:spcBef>
              <a:buAutoNum type="arabicPeriod" startAt="3"/>
            </a:pPr>
            <a:r>
              <a:rPr lang="de-DE" sz="2400" b="1">
                <a:solidFill>
                  <a:srgbClr val="FF0000"/>
                </a:solidFill>
              </a:rPr>
              <a:t>Wohlbefinden: es bewusst spüren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b="1">
                <a:solidFill>
                  <a:srgbClr val="FF0000"/>
                </a:solidFill>
              </a:rPr>
              <a:t>     bewusst Gutes tun für sich und Mitmenschen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b="1">
                <a:solidFill>
                  <a:srgbClr val="FF0000"/>
                </a:solidFill>
              </a:rPr>
              <a:t>4.  Bewusst ‚Ja‘ denken zum Leben und Erleben</a:t>
            </a:r>
          </a:p>
          <a:p>
            <a:pPr marL="457200" lvl="0" indent="-457200">
              <a:spcBef>
                <a:spcPts val="600"/>
              </a:spcBef>
              <a:buAutoNum type="arabicPeriod" startAt="5"/>
            </a:pPr>
            <a:r>
              <a:rPr lang="de-DE" sz="2400" b="1">
                <a:solidFill>
                  <a:srgbClr val="FF0000"/>
                </a:solidFill>
              </a:rPr>
              <a:t>In Gemeinschaften bewusst mitleben und mitwirken</a:t>
            </a:r>
          </a:p>
          <a:p>
            <a:pPr marL="457200" lvl="0" indent="-457200">
              <a:spcBef>
                <a:spcPts val="600"/>
              </a:spcBef>
              <a:buAutoNum type="arabicPeriod" startAt="5"/>
            </a:pPr>
            <a:r>
              <a:rPr lang="de-DE" sz="2400" b="1">
                <a:solidFill>
                  <a:srgbClr val="FF0000"/>
                </a:solidFill>
              </a:rPr>
              <a:t>Lebensschwierigkeiten (Stress) bewältigen </a:t>
            </a:r>
          </a:p>
          <a:p>
            <a:pPr marL="457200" lvl="0" indent="-457200">
              <a:spcBef>
                <a:spcPts val="600"/>
              </a:spcBef>
              <a:buAutoNum type="arabicPeriod" startAt="5"/>
            </a:pPr>
            <a:r>
              <a:rPr lang="de-DE" sz="2400" b="1">
                <a:solidFill>
                  <a:srgbClr val="FF0000"/>
                </a:solidFill>
              </a:rPr>
              <a:t>Bewusst gesunder leben = Gesundheit fördern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527EB438-789A-E78D-6C53-9DE7B55C2630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96D00A-4548-4CE2-9620-C3C4CD176937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EB84754A-CEF9-387C-04BB-6F21CA6DD68D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04ADAE68-DE47-E730-2102-E49795F364FF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C2825FC-1130-16D7-8F61-4FB9C024C651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718076F-FA3E-1C97-FF7D-D708594C5015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5C2D57B-4055-C32F-FE0C-CC42CF16F03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11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EEEE760-156C-053E-4C56-8855DF755E8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152403"/>
            <a:ext cx="8713783" cy="1476399"/>
          </a:xfrm>
        </p:spPr>
        <p:txBody>
          <a:bodyPr/>
          <a:lstStyle/>
          <a:p>
            <a:pPr lvl="0">
              <a:lnSpc>
                <a:spcPts val="2400"/>
              </a:lnSpc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Aufgabe: Bewusst gesund leben wollen 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B32F6A2-69BB-1BFB-7E2A-72FFC2E7705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0429" y="1628802"/>
            <a:ext cx="8547097" cy="4752529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Ist Gesundheit (nur) ein Geschenk</a:t>
            </a:r>
          </a:p>
          <a:p>
            <a:pPr lvl="0">
              <a:spcBef>
                <a:spcPts val="0"/>
              </a:spcBef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der Genetik, der Selbstorganisation des Organismus?</a:t>
            </a:r>
          </a:p>
          <a:p>
            <a:pPr lvl="0">
              <a:spcBef>
                <a:spcPts val="0"/>
              </a:spcBef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der Stoffe, die man sich von außen zuführen kann?</a:t>
            </a:r>
          </a:p>
          <a:p>
            <a:pPr lvl="0">
              <a:spcBef>
                <a:spcPts val="0"/>
              </a:spcBef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der Schulmedizin?</a:t>
            </a:r>
          </a:p>
          <a:p>
            <a:pPr marL="0" lvl="0" indent="0">
              <a:spcBef>
                <a:spcPts val="0"/>
              </a:spcBef>
              <a:buNone/>
            </a:pPr>
            <a:endParaRPr lang="de-DE" sz="240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Erst nach Beschwerden beginnen viele Menschen, </a:t>
            </a:r>
            <a:br>
              <a:rPr lang="de-DE" sz="2400">
                <a:solidFill>
                  <a:srgbClr val="008000"/>
                </a:solidFill>
                <a:cs typeface="Times New Roman" pitchFamily="18"/>
              </a:rPr>
            </a:b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bewusst gesund zu leben.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Menschen können selbst bestimmen, </a:t>
            </a:r>
          </a:p>
          <a:p>
            <a:pPr marL="0" lv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wie sie bewusst gesund leben wollen.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Sie können Selbstverantwortung dafür übernehmen,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wie weit sie gesund leben.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 b="1">
              <a:solidFill>
                <a:srgbClr val="FF0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2BD9F7DC-BBB8-5949-BB88-A03C2B0A3095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73289C6-8D3A-479D-AE91-5ADD64E0DF33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12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75B24649-97E0-FE03-23CD-097B7E7B34FA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ECF60492-8F6F-A9DA-AAE3-9F629AE93348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DA7E00C-88E5-884E-3C54-D2724F6E1719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8DF90DE-1AAF-3E1F-ED76-8AD2AE53558A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9406FF3-1B99-957D-FDD4-3D4BF157E16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12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89AAD3C-D811-E5AC-56BE-ED3B320E29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332658"/>
            <a:ext cx="8713783" cy="1872206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Gegenwärtiges Erleben bewusst achten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mit dem Atmen leben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24082172-92F7-A572-013B-DDCB63F27F8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988838"/>
            <a:ext cx="8547097" cy="4869161"/>
          </a:xfrm>
        </p:spPr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Das Atmen bewusst achten: achtsam spüren + wertschätzen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Das Atmen spüren, wie es von selbst geht – oft im Alltag.</a:t>
            </a:r>
            <a:endParaRPr lang="de-DE" sz="2400" spc="-1">
              <a:solidFill>
                <a:srgbClr val="008000"/>
              </a:solidFill>
              <a:ea typeface="Verdana" pitchFamily="34"/>
            </a:endParaRPr>
          </a:p>
          <a:p>
            <a:pPr marL="0" lvl="0" indent="0">
              <a:spcBef>
                <a:spcPts val="1200"/>
              </a:spcBef>
              <a:spcAft>
                <a:spcPts val="150"/>
              </a:spcAft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Atmen in Ruhephasen meditativ achten: 2 Min., 5 Min., 10 Min., 20 Min.</a:t>
            </a:r>
          </a:p>
          <a:p>
            <a:pPr marL="0" lvl="0" indent="0">
              <a:spcBef>
                <a:spcPts val="0"/>
              </a:spcBef>
              <a:spcAft>
                <a:spcPts val="150"/>
              </a:spcAft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Das Atmen bei Bewegungsaktivitäten spüren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‚durchatmen‘ vor und nach Aktivitäten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das Atmen besonders in schwierigen Situationen achten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/>
              </a:rPr>
              <a:t>Wenn Menschen ihr Atmen bewusst spüren, atmen sie ausgeglichen.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/>
              </a:rPr>
              <a:t>So fördern sie ausgeglichene innere vegetative Kreisläufe.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/>
              </a:rPr>
              <a:t>So fördern sie ausgeglichene innere kognitive Prozesse.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/>
              </a:rPr>
              <a:t>So konzentrieren sich Menschen meist besser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spc="-1">
                <a:solidFill>
                  <a:srgbClr val="008000"/>
                </a:solidFill>
                <a:ea typeface="Verdana"/>
              </a:rPr>
              <a:t>für ihr Wollen, Wahrnehmen, Denken, Handeln.  </a:t>
            </a:r>
          </a:p>
          <a:p>
            <a:pPr lvl="0">
              <a:spcBef>
                <a:spcPts val="600"/>
              </a:spcBef>
            </a:pPr>
            <a:endParaRPr lang="de-DE" sz="2400" spc="-1">
              <a:latin typeface="Verdana"/>
              <a:ea typeface="Verdana"/>
            </a:endParaRPr>
          </a:p>
          <a:p>
            <a:pPr marL="0" lvl="0" indent="0">
              <a:spcBef>
                <a:spcPts val="600"/>
              </a:spcBef>
              <a:buNone/>
            </a:pPr>
            <a:endParaRPr lang="de-DE" sz="2400" b="1">
              <a:solidFill>
                <a:srgbClr val="FF0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1A41B036-E0BD-C128-733B-D18CB14D617F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E86CFC2-7143-4196-8D25-CAC06A6CB013}" type="slidenum">
              <a:rPr/>
              <a:t>13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6321A73B-EEA2-3636-E2E3-28F30EAE75E6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0A4BAD7A-BD86-DC8C-5281-76BDAA37BA96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AC5C0C2-6BD9-58AD-3BC2-34F86130618D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2848F90-9020-FE6C-9C4E-1B2AFFF5E5EE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F8F9938-E831-8493-68A8-5C6DA00DB48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13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14C00DE4-CD34-D1F7-74EE-33B047C9B60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332658"/>
            <a:ext cx="8713783" cy="1872206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Gegenwärtiges Erleben bewusst achten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mit pulsierendem Herzen leben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9ED5383-D8AA-FF40-BB21-2263A5C25FC7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2204865"/>
            <a:ext cx="8547097" cy="4653134"/>
          </a:xfrm>
        </p:spPr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Beim bewussten Spüren des Atmens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auch das Pulsieren des Kreislaufes oder Herzens spüren: Pulse beim Einatmen + Pulse beim Ausatmen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sich denken und sagen: „mit dem Herzen bewusst leben“</a:t>
            </a:r>
            <a:endParaRPr lang="de-DE" sz="2400" spc="-1">
              <a:solidFill>
                <a:srgbClr val="008000"/>
              </a:solidFill>
              <a:ea typeface="Verdana" pitchFamily="34"/>
            </a:endParaRPr>
          </a:p>
          <a:p>
            <a:pPr marL="0" lvl="0" indent="0">
              <a:spcBef>
                <a:spcPts val="0"/>
              </a:spcBef>
              <a:spcAft>
                <a:spcPts val="150"/>
              </a:spcAft>
              <a:buNone/>
            </a:pPr>
            <a:endParaRPr lang="de-DE" sz="2000" spc="-1">
              <a:solidFill>
                <a:srgbClr val="008000"/>
              </a:solidFill>
              <a:ea typeface="Verdana" pitchFamily="34"/>
            </a:endParaRPr>
          </a:p>
          <a:p>
            <a:pPr marL="0" lvl="0" indent="0">
              <a:spcBef>
                <a:spcPts val="0"/>
              </a:spcBef>
              <a:spcAft>
                <a:spcPts val="150"/>
              </a:spcAft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so die Konzentration nach innen fördern,</a:t>
            </a:r>
          </a:p>
          <a:p>
            <a:pPr marL="0" lvl="0" indent="0">
              <a:spcBef>
                <a:spcPts val="0"/>
              </a:spcBef>
              <a:spcAft>
                <a:spcPts val="150"/>
              </a:spcAft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so positive Nervenverbindungen zwischen Bewusstsein und Sinusknoten im Herzen fördern </a:t>
            </a:r>
          </a:p>
          <a:p>
            <a:pPr marL="0" lvl="0" indent="0">
              <a:spcBef>
                <a:spcPts val="0"/>
              </a:spcBef>
              <a:spcAft>
                <a:spcPts val="150"/>
              </a:spcAft>
              <a:buNone/>
            </a:pPr>
            <a:endParaRPr lang="de-DE" sz="2000" spc="-1">
              <a:solidFill>
                <a:srgbClr val="008000"/>
              </a:solidFill>
              <a:ea typeface="Verdana" pitchFamily="34"/>
            </a:endParaRPr>
          </a:p>
          <a:p>
            <a:pPr marL="0" lvl="0" indent="0">
              <a:spcBef>
                <a:spcPts val="0"/>
              </a:spcBef>
              <a:spcAft>
                <a:spcPts val="150"/>
              </a:spcAft>
              <a:buNone/>
            </a:pPr>
            <a:r>
              <a:rPr lang="de-DE" sz="2000" spc="-1">
                <a:solidFill>
                  <a:srgbClr val="008000"/>
                </a:solidFill>
                <a:ea typeface="Verdana" pitchFamily="34"/>
              </a:rPr>
              <a:t>Ist dies ein Weg, psychosomatisch gesund mit dem Herzen zu leben?</a:t>
            </a:r>
          </a:p>
          <a:p>
            <a:pPr marL="0" lvl="0" indent="0">
              <a:spcBef>
                <a:spcPts val="600"/>
              </a:spcBef>
              <a:buNone/>
            </a:pPr>
            <a:endParaRPr lang="de-DE" sz="2400" b="1">
              <a:solidFill>
                <a:srgbClr val="FF0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64EA9D23-DEAC-0CD4-0168-1A47F086CABC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10D2309-56DF-403E-8D2B-150AB2450ACA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14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08938DF3-3FB5-C907-E6B0-9E2CF6A99B9F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96C24914-8230-3AC5-49A6-550C2D6A6DBF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72E0786-B501-B5C5-92ED-5CEB24637840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83CF737-C508-A52C-189E-2082A1DBC695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106B832-76B9-8D59-6039-4CF14A77B3B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14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CC97C70-5A10-2308-FA8E-751C165CEE3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332658"/>
            <a:ext cx="8713783" cy="1872206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Gegenwärtiges Erleben bewusst achten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74AD90F-0107-C653-FE60-AD2B1CD28FC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484025"/>
            <a:ext cx="8547097" cy="5041324"/>
          </a:xfrm>
        </p:spPr>
        <p:txBody>
          <a:bodyPr/>
          <a:lstStyle/>
          <a:p>
            <a:pPr marL="0" lvl="0" indent="0">
              <a:spcBef>
                <a:spcPts val="600"/>
              </a:spcBef>
              <a:buNone/>
            </a:pPr>
            <a:r>
              <a:rPr lang="de-DE" sz="2400" b="1" dirty="0">
                <a:solidFill>
                  <a:srgbClr val="FF0000"/>
                </a:solidFill>
              </a:rPr>
              <a:t>Körperempfindungen: </a:t>
            </a:r>
          </a:p>
          <a:p>
            <a:pPr lvl="0">
              <a:spcBef>
                <a:spcPts val="600"/>
              </a:spcBef>
            </a:pPr>
            <a:r>
              <a:rPr lang="de-DE" sz="2400" dirty="0">
                <a:solidFill>
                  <a:srgbClr val="008000"/>
                </a:solidFill>
                <a:ea typeface="Verdana" pitchFamily="34"/>
              </a:rPr>
              <a:t>in der Ruhe, bei Entspannungsübungen, ‚</a:t>
            </a:r>
            <a:r>
              <a:rPr lang="de-DE" sz="2400" dirty="0" err="1">
                <a:solidFill>
                  <a:srgbClr val="008000"/>
                </a:solidFill>
                <a:ea typeface="Verdana" pitchFamily="34"/>
              </a:rPr>
              <a:t>Bodyscan</a:t>
            </a:r>
            <a:r>
              <a:rPr lang="de-DE" sz="2400" dirty="0">
                <a:solidFill>
                  <a:srgbClr val="008000"/>
                </a:solidFill>
                <a:ea typeface="Verdana" pitchFamily="34"/>
              </a:rPr>
              <a:t>‘</a:t>
            </a:r>
          </a:p>
          <a:p>
            <a:pPr lvl="0">
              <a:spcBef>
                <a:spcPts val="600"/>
              </a:spcBef>
            </a:pPr>
            <a:r>
              <a:rPr lang="de-DE" sz="2400" dirty="0">
                <a:solidFill>
                  <a:srgbClr val="008000"/>
                </a:solidFill>
                <a:ea typeface="Verdana" pitchFamily="34"/>
              </a:rPr>
              <a:t>bei Bewegungsaktivitäten: gehen u.a.; Yoga, </a:t>
            </a:r>
            <a:r>
              <a:rPr lang="de-DE" sz="2400" dirty="0" err="1">
                <a:solidFill>
                  <a:srgbClr val="008000"/>
                </a:solidFill>
                <a:ea typeface="Verdana" pitchFamily="34"/>
              </a:rPr>
              <a:t>TaiQi</a:t>
            </a:r>
            <a:r>
              <a:rPr lang="de-DE" sz="2400" dirty="0">
                <a:solidFill>
                  <a:srgbClr val="008000"/>
                </a:solidFill>
                <a:ea typeface="Verdana" pitchFamily="34"/>
              </a:rPr>
              <a:t>, Qigong,  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rgbClr val="FF0000"/>
                </a:solidFill>
              </a:rPr>
              <a:t>bei konzentrierten Aktivitäten jeglicher Art: (‚Flow‘)</a:t>
            </a:r>
          </a:p>
          <a:p>
            <a:pPr lvl="0">
              <a:spcBef>
                <a:spcPts val="0"/>
              </a:spcBef>
            </a:pPr>
            <a:r>
              <a:rPr lang="de-DE" sz="2400" dirty="0">
                <a:solidFill>
                  <a:srgbClr val="008000"/>
                </a:solidFill>
              </a:rPr>
              <a:t>besonders bei kreativen Aktivitäten 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rgbClr val="FF0000"/>
                </a:solidFill>
              </a:rPr>
              <a:t>bei Sinneswahrnehmungen</a:t>
            </a:r>
          </a:p>
          <a:p>
            <a:pPr lvl="0">
              <a:spcBef>
                <a:spcPts val="0"/>
              </a:spcBef>
            </a:pPr>
            <a:r>
              <a:rPr lang="de-DE" sz="2400" dirty="0">
                <a:solidFill>
                  <a:srgbClr val="008000"/>
                </a:solidFill>
              </a:rPr>
              <a:t>sehen, hören, riechen, schmecken, körperlich spüren 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rgbClr val="FF0000"/>
                </a:solidFill>
              </a:rPr>
              <a:t>ein Zusammensein mit Mitmenschen bewusst achten</a:t>
            </a:r>
          </a:p>
          <a:p>
            <a:pPr lvl="0">
              <a:spcBef>
                <a:spcPts val="0"/>
              </a:spcBef>
            </a:pPr>
            <a:r>
              <a:rPr lang="de-DE" sz="2400" dirty="0">
                <a:solidFill>
                  <a:srgbClr val="008000"/>
                </a:solidFill>
              </a:rPr>
              <a:t>Mitmenschen sehen, hören, riechen, körperlich spüren</a:t>
            </a:r>
          </a:p>
          <a:p>
            <a:pPr lvl="0">
              <a:spcBef>
                <a:spcPts val="0"/>
              </a:spcBef>
            </a:pPr>
            <a:r>
              <a:rPr lang="de-DE" sz="2400" dirty="0">
                <a:solidFill>
                  <a:srgbClr val="008000"/>
                </a:solidFill>
              </a:rPr>
              <a:t>eigene Empfindungen dabei spüren</a:t>
            </a:r>
            <a:r>
              <a:rPr lang="de-DE" sz="2400">
                <a:solidFill>
                  <a:srgbClr val="008000"/>
                </a:solidFill>
              </a:rPr>
              <a:t>, Empathie fühlen</a:t>
            </a:r>
            <a:endParaRPr lang="de-DE" sz="2400" dirty="0">
              <a:solidFill>
                <a:srgbClr val="008000"/>
              </a:solidFill>
            </a:endParaRPr>
          </a:p>
          <a:p>
            <a:pPr lvl="0">
              <a:spcBef>
                <a:spcPts val="0"/>
              </a:spcBef>
            </a:pPr>
            <a:r>
              <a:rPr lang="de-DE" sz="2400" dirty="0">
                <a:solidFill>
                  <a:srgbClr val="008000"/>
                </a:solidFill>
              </a:rPr>
              <a:t>sich für Gemeinsamkeiten und Ergänzungen öffnen   </a:t>
            </a:r>
          </a:p>
          <a:p>
            <a:pPr marL="0" lvl="0" indent="0">
              <a:spcBef>
                <a:spcPts val="600"/>
              </a:spcBef>
              <a:buNone/>
            </a:pPr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59FB6F51-5706-0CFA-8FE5-0D2A0A7B16EE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FFD883E-1C7E-4E79-B95F-583D7280FDD4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15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ACA55C0A-6B56-B73D-7615-CAD640DC692C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F16F008B-5B1A-4401-29D9-68E1DD213FBF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58BDADD-04E4-EB03-2B5B-6E2ED6A4FC2E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431EDDB-34E6-69E0-752D-6515ACDC8B15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A99F85A-9306-22B7-A1AE-F6482C5402B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15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26113298-F8C2-6B48-6AEF-07ACDE0B8E5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51551"/>
            <a:ext cx="8713783" cy="2174149"/>
          </a:xfrm>
        </p:spPr>
        <p:txBody>
          <a:bodyPr/>
          <a:lstStyle/>
          <a:p>
            <a:pPr lvl="0">
              <a:spcAft>
                <a:spcPts val="6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Wohlbefinden bewusst spüren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Gutes tun für sich und Mitmenschen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87FE4B53-3EE5-6463-EE8A-BE1F8CAAEC2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2019300"/>
            <a:ext cx="8547097" cy="5585919"/>
          </a:xfrm>
        </p:spPr>
        <p:txBody>
          <a:bodyPr/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de-DE" sz="2400" b="1" dirty="0">
                <a:solidFill>
                  <a:srgbClr val="008000"/>
                </a:solidFill>
              </a:rPr>
              <a:t>Sich erinnern (an Erfahrungen der Selbstwirksamkeit)</a:t>
            </a:r>
            <a:endParaRPr lang="de-DE" sz="2400" dirty="0">
              <a:solidFill>
                <a:srgbClr val="008000"/>
              </a:solidFill>
            </a:endParaRPr>
          </a:p>
          <a:p>
            <a:pPr>
              <a:spcBef>
                <a:spcPts val="300"/>
              </a:spcBef>
            </a:pPr>
            <a:r>
              <a:rPr lang="de-DE" sz="2400" dirty="0">
                <a:solidFill>
                  <a:srgbClr val="008000"/>
                </a:solidFill>
              </a:rPr>
              <a:t>Wie und wann fühle ich mich bisher wohl?</a:t>
            </a:r>
          </a:p>
          <a:p>
            <a:pPr>
              <a:spcBef>
                <a:spcPts val="300"/>
              </a:spcBef>
            </a:pPr>
            <a:r>
              <a:rPr lang="de-DE" sz="2400" dirty="0">
                <a:solidFill>
                  <a:srgbClr val="008000"/>
                </a:solidFill>
              </a:rPr>
              <a:t>Was habe ich Gutes für mich getan und bewirkt? </a:t>
            </a:r>
          </a:p>
          <a:p>
            <a:pPr>
              <a:spcBef>
                <a:spcPts val="300"/>
              </a:spcBef>
            </a:pPr>
            <a:r>
              <a:rPr lang="de-DE" sz="2400" dirty="0">
                <a:solidFill>
                  <a:srgbClr val="008000"/>
                </a:solidFill>
              </a:rPr>
              <a:t>Was habe ich Gutes für Mitmenschen getan und bewirkt?</a:t>
            </a:r>
            <a:r>
              <a:rPr lang="de-DE" sz="2400" b="1" dirty="0">
                <a:solidFill>
                  <a:srgbClr val="FF0000"/>
                </a:solidFill>
              </a:rPr>
              <a:t> 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 dirty="0">
              <a:solidFill>
                <a:srgbClr val="008000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de-DE" sz="2400" b="1" dirty="0">
                <a:solidFill>
                  <a:srgbClr val="008000"/>
                </a:solidFill>
              </a:rPr>
              <a:t>möglichst täglich üben:</a:t>
            </a:r>
            <a:endParaRPr lang="de-DE" sz="2400" dirty="0">
              <a:solidFill>
                <a:srgbClr val="008000"/>
              </a:solidFill>
            </a:endParaRPr>
          </a:p>
          <a:p>
            <a:pPr>
              <a:spcBef>
                <a:spcPts val="300"/>
              </a:spcBef>
            </a:pPr>
            <a:r>
              <a:rPr lang="de-DE" sz="2400">
                <a:solidFill>
                  <a:srgbClr val="008000"/>
                </a:solidFill>
              </a:rPr>
              <a:t>im gegenwärtigen Erleben sich bewusst wohlfühlen </a:t>
            </a:r>
            <a:endParaRPr lang="de-DE" sz="2400" dirty="0">
              <a:solidFill>
                <a:srgbClr val="008000"/>
              </a:solidFill>
            </a:endParaRPr>
          </a:p>
          <a:p>
            <a:pPr>
              <a:spcBef>
                <a:spcPts val="300"/>
              </a:spcBef>
            </a:pPr>
            <a:r>
              <a:rPr lang="de-DE" sz="2400">
                <a:solidFill>
                  <a:srgbClr val="008000"/>
                </a:solidFill>
              </a:rPr>
              <a:t>bewusst Gutes tun für sich (Selbstliebe) </a:t>
            </a:r>
            <a:endParaRPr lang="de-DE" sz="2400" dirty="0">
              <a:solidFill>
                <a:srgbClr val="008000"/>
              </a:solidFill>
            </a:endParaRPr>
          </a:p>
          <a:p>
            <a:pPr>
              <a:spcBef>
                <a:spcPts val="300"/>
              </a:spcBef>
            </a:pPr>
            <a:r>
              <a:rPr lang="de-DE" sz="2400">
                <a:solidFill>
                  <a:srgbClr val="008000"/>
                </a:solidFill>
              </a:rPr>
              <a:t>bewusst Gutes tun für Mitmenschen</a:t>
            </a:r>
            <a:r>
              <a:rPr lang="de-DE" sz="2400" b="1">
                <a:solidFill>
                  <a:srgbClr val="FF0000"/>
                </a:solidFill>
              </a:rPr>
              <a:t> </a:t>
            </a:r>
            <a:r>
              <a:rPr lang="de-DE" sz="2400">
                <a:solidFill>
                  <a:srgbClr val="008000"/>
                </a:solidFill>
              </a:rPr>
              <a:t>(Nächstenliebe)</a:t>
            </a:r>
            <a:endParaRPr lang="de-DE" sz="2400" b="1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C5E52D0F-4F24-DCDC-9B47-1D09F91E11D3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08BB122-DBFF-4057-B1E4-C0C34C39EB2D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16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F35E57C6-F432-66BE-5EB3-B409FF81B0DF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481190BB-A49F-E5E1-4D0B-C9FAC4F12268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C766433-7F68-F2A5-4527-36928D234317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8493B02-2CAA-0E39-5DD3-8890FFF05627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DCBFE69-13AE-03FD-E212-14851216AFA1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16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64799E68-D87C-D370-7D16-ABB8B15C2FA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51550"/>
            <a:ext cx="8713783" cy="1691549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 dirty="0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Gesund denken </a:t>
            </a:r>
            <a:br>
              <a:rPr lang="de-DE" sz="3200" b="1" dirty="0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Bewusst </a:t>
            </a:r>
            <a:r>
              <a:rPr lang="de-DE" sz="3200" b="1" dirty="0">
                <a:solidFill>
                  <a:srgbClr val="FF0000"/>
                </a:solidFill>
                <a:cs typeface="Times New Roman" pitchFamily="18"/>
              </a:rPr>
              <a:t>konzentriert denken</a:t>
            </a: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br>
              <a:rPr lang="de-DE" sz="3200" b="1" dirty="0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 </a:t>
            </a:r>
            <a:br>
              <a:rPr lang="de-DE" sz="3200" b="1" dirty="0">
                <a:solidFill>
                  <a:srgbClr val="FF0000"/>
                </a:solidFill>
              </a:rPr>
            </a:br>
            <a:endParaRPr lang="de-DE" sz="2800" b="1" dirty="0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D7C3AED-DD9E-084B-0E98-882D609F5BA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700811"/>
            <a:ext cx="8547097" cy="4905637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von Spontangedanken zu konzentriertem Denken umschalten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rgbClr val="008000"/>
                </a:solidFill>
                <a:cs typeface="Times New Roman" pitchFamily="18"/>
              </a:rPr>
              <a:t>Spontangedanken oft als tückische Falle </a:t>
            </a:r>
            <a:r>
              <a:rPr lang="de-DE" sz="2400" b="1">
                <a:solidFill>
                  <a:srgbClr val="008000"/>
                </a:solidFill>
                <a:cs typeface="Times New Roman" pitchFamily="18"/>
              </a:rPr>
              <a:t>bei Problemen</a:t>
            </a: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: </a:t>
            </a:r>
            <a:endParaRPr lang="de-DE" sz="2400" dirty="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dirty="0">
                <a:solidFill>
                  <a:srgbClr val="008000"/>
                </a:solidFill>
                <a:cs typeface="Times New Roman" pitchFamily="18"/>
              </a:rPr>
              <a:t>leichter als konzentriertes Denken,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dirty="0">
                <a:solidFill>
                  <a:srgbClr val="008000"/>
                </a:solidFill>
                <a:cs typeface="Times New Roman" pitchFamily="18"/>
              </a:rPr>
              <a:t>an viele Unsicherheiten und Lebensschwierigkeiten, aber keine Lösungen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dirty="0">
                <a:solidFill>
                  <a:srgbClr val="008000"/>
                </a:solidFill>
                <a:cs typeface="Times New Roman" pitchFamily="18"/>
              </a:rPr>
              <a:t>daher ‚negativ denken‘, davon ‚abschalten‘ wollen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Aber nur durch konzentriertes Nachdenken finden Menschen  mögliche Lösungen für Unsicherheiten, Schwierigkeiten.</a:t>
            </a:r>
          </a:p>
          <a:p>
            <a:pPr marL="0" lvl="0" indent="0">
              <a:spcBef>
                <a:spcPts val="0"/>
              </a:spcBef>
              <a:buNone/>
            </a:pPr>
            <a:endParaRPr lang="de-DE" sz="2400" dirty="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b="1" dirty="0">
                <a:solidFill>
                  <a:srgbClr val="008000"/>
                </a:solidFill>
                <a:cs typeface="Times New Roman" pitchFamily="18"/>
              </a:rPr>
              <a:t>Bewusst konzentriert denkend das Erleben bejahen</a:t>
            </a: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008000"/>
                </a:solidFill>
                <a:cs typeface="Times New Roman" pitchFamily="18"/>
              </a:rPr>
              <a:t>auch wenn wir mit Lebensschwierigkeiten konfrontiert sind, unerfüllte Wünsche erleben und uns unwohl fühlen. </a:t>
            </a:r>
          </a:p>
          <a:p>
            <a:pPr marL="0" lvl="0" indent="0">
              <a:spcBef>
                <a:spcPts val="0"/>
              </a:spcBef>
              <a:buNone/>
            </a:pPr>
            <a:endParaRPr lang="de-DE" sz="2400" dirty="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spcBef>
                <a:spcPts val="0"/>
              </a:spcBef>
              <a:buNone/>
            </a:pPr>
            <a:endParaRPr lang="de-DE" sz="2000" dirty="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 dirty="0">
              <a:solidFill>
                <a:srgbClr val="008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2457DDA0-238E-2AA9-1101-088512375D19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C6EE3103-9248-4327-A53A-3698F8050C38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17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BF647ACD-C066-EFD8-4949-7EE8CFE31EDF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05713AED-94EA-25EB-81F6-3B6BED73C7FF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A95A4E8-EDE0-5F5E-9BEF-F26725F43F3A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25B6314-87F5-1955-E88C-56F63400126F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0B860B9-BB25-844E-43CD-8BA2F58F2E3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17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ACBDD6C-DF77-2568-235B-960019870DB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51551"/>
            <a:ext cx="8713783" cy="2025313"/>
          </a:xfrm>
        </p:spPr>
        <p:txBody>
          <a:bodyPr/>
          <a:lstStyle/>
          <a:p>
            <a:pPr lvl="0"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Gesund denken</a:t>
            </a:r>
            <a:br>
              <a:rPr lang="de-DE" sz="3200" b="1" dirty="0">
                <a:solidFill>
                  <a:srgbClr val="FF0000"/>
                </a:solidFill>
              </a:rPr>
            </a:br>
            <a:r>
              <a:rPr lang="de-DE" sz="3200" b="1" dirty="0">
                <a:solidFill>
                  <a:srgbClr val="FF0000"/>
                </a:solidFill>
              </a:rPr>
              <a:t> </a:t>
            </a:r>
            <a:r>
              <a:rPr lang="de-DE" sz="3200" b="1">
                <a:solidFill>
                  <a:srgbClr val="FF0000"/>
                </a:solidFill>
              </a:rPr>
              <a:t>‚Ja‘ denken zum Leben und Erleben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2656366-2808-6CCC-1DB4-E1CF935B79C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2132856"/>
            <a:ext cx="8547097" cy="4473592"/>
          </a:xfrm>
        </p:spPr>
        <p:txBody>
          <a:bodyPr/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</a:rPr>
              <a:t>‚Ja‘ und ‚Nein‘ denken (statt ‚positiv‘ und ‚negativ‘)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>
              <a:solidFill>
                <a:srgbClr val="008000"/>
              </a:solidFill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de-DE" sz="2400" b="1">
                <a:solidFill>
                  <a:srgbClr val="008000"/>
                </a:solidFill>
              </a:rPr>
              <a:t>Ziel aller psychologischen Begleitung: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de-DE" sz="2400" b="1">
                <a:solidFill>
                  <a:srgbClr val="008000"/>
                </a:solidFill>
              </a:rPr>
              <a:t>‚Ja‘ denken zum persönlichen Leben – ganz und gar</a:t>
            </a:r>
          </a:p>
          <a:p>
            <a:pPr lvl="0">
              <a:spcBef>
                <a:spcPts val="0"/>
              </a:spcBef>
              <a:buFont typeface="Symbol" pitchFamily="18"/>
              <a:buChar char=""/>
            </a:pPr>
            <a:r>
              <a:rPr lang="de-DE" sz="2000">
                <a:solidFill>
                  <a:srgbClr val="008000"/>
                </a:solidFill>
                <a:cs typeface="Times New Roman" pitchFamily="18"/>
              </a:rPr>
              <a:t>aus bewusstem Lebenswillen,</a:t>
            </a:r>
          </a:p>
          <a:p>
            <a:pPr lvl="0">
              <a:spcBef>
                <a:spcPts val="0"/>
              </a:spcBef>
              <a:buFont typeface="Symbol" pitchFamily="18"/>
              <a:buChar char=""/>
            </a:pPr>
            <a:r>
              <a:rPr lang="de-DE" sz="2000">
                <a:solidFill>
                  <a:srgbClr val="008000"/>
                </a:solidFill>
                <a:cs typeface="Times New Roman" pitchFamily="18"/>
              </a:rPr>
              <a:t>mit den Kreisläufen des Lebens,</a:t>
            </a:r>
          </a:p>
          <a:p>
            <a:pPr lvl="0">
              <a:spcBef>
                <a:spcPts val="0"/>
              </a:spcBef>
              <a:buFont typeface="Symbol" pitchFamily="18"/>
              <a:buChar char=""/>
            </a:pPr>
            <a:r>
              <a:rPr lang="de-DE" sz="2000">
                <a:solidFill>
                  <a:srgbClr val="008000"/>
                </a:solidFill>
                <a:cs typeface="Times New Roman" pitchFamily="18"/>
              </a:rPr>
              <a:t>mit Möglichkeiten, das Leben zu erweitern, Neues mutig zu probieren,</a:t>
            </a:r>
          </a:p>
          <a:p>
            <a:pPr lvl="0">
              <a:spcBef>
                <a:spcPts val="0"/>
              </a:spcBef>
              <a:buFont typeface="Symbol" pitchFamily="18"/>
              <a:buChar char=""/>
            </a:pPr>
            <a:r>
              <a:rPr lang="de-DE" sz="2000">
                <a:solidFill>
                  <a:srgbClr val="008000"/>
                </a:solidFill>
                <a:cs typeface="Times New Roman" pitchFamily="18"/>
              </a:rPr>
              <a:t>mit Lebens-not-wendigkeiten, Unsicherheiten und Belastungen </a:t>
            </a:r>
          </a:p>
          <a:p>
            <a:pPr lvl="0">
              <a:spcBef>
                <a:spcPts val="0"/>
              </a:spcBef>
              <a:buFont typeface="Symbol" pitchFamily="18"/>
              <a:buChar char=""/>
            </a:pPr>
            <a:r>
              <a:rPr lang="de-DE" sz="2000">
                <a:solidFill>
                  <a:srgbClr val="008000"/>
                </a:solidFill>
                <a:cs typeface="Times New Roman" pitchFamily="18"/>
              </a:rPr>
              <a:t>mit erfüllten und unerfüllten Wünschen, mit Wohl- und Unwohlfühlen</a:t>
            </a:r>
          </a:p>
          <a:p>
            <a:pPr lvl="0">
              <a:spcBef>
                <a:spcPts val="0"/>
              </a:spcBef>
              <a:buFont typeface="Symbol" pitchFamily="18"/>
              <a:buChar char=""/>
            </a:pPr>
            <a:endParaRPr lang="de-DE" sz="200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'Nein'-Denken: Unerfüllte Wünsche und Unwohlfühlen nicht ertragen wollen – als zentrale psychische Problematik</a:t>
            </a:r>
          </a:p>
          <a:p>
            <a:pPr marL="0" lvl="0" indent="0">
              <a:spcBef>
                <a:spcPts val="0"/>
              </a:spcBef>
              <a:buNone/>
            </a:pPr>
            <a:endParaRPr lang="de-DE" sz="2000">
              <a:solidFill>
                <a:srgbClr val="008000"/>
              </a:solidFill>
              <a:cs typeface="Times New Roman" pitchFamily="18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>
              <a:solidFill>
                <a:srgbClr val="008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B13D4B28-6DA2-7A17-7D45-22E3660DE08B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9FBD88B-CEC7-4228-BE2B-5CE0FC55E5CF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18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67FFD1A2-6482-7E98-40BF-B61F7FE73E6B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3D0B58DD-4C0B-52C3-DA82-1EEBAAED2EB4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BD8501A1-E28E-06D0-C69F-5D3D93BA3588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4D6EF08-D6AE-FD3E-3D89-1B8783E34B8E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2CF2D7D-00D0-E2D7-64D9-1EFD234E0973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18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FCAFACB9-CEDF-BDD4-2EA7-58AE1B6626B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51551"/>
            <a:ext cx="8713783" cy="1449250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In Gemeinschaften mitleben und mitwirken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CC3D46F-EAD4-09C1-63E9-2B88483F6CF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412775"/>
            <a:ext cx="8547097" cy="5193663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Wir leben als individuelle Personen in Gemeinschaften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(Familien-, Arbeits- und Freizeitgemeinschaften). 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Wir wollen uns in Gemeinschaften integrieren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sowie das Gemeinschaftsleben stabilisieren und erweitern.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Gesund leben: in Beziehungen und Gemeinschaften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bewusst für ein gesundes Miteinander kooperieren.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008000"/>
                </a:solidFill>
                <a:cs typeface="Arial" pitchFamily="34"/>
              </a:rPr>
              <a:t>Mitmenschen bewusst achten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ihre Wünsche zu gesundem Leben und Gemeinsamkeiten wahrnehmen und respektieren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008000"/>
                </a:solidFill>
                <a:cs typeface="Arial" pitchFamily="34"/>
              </a:rPr>
              <a:t>sich Mitmenschen bewusst aktiv nächstenliebend zuwenden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12DC2D77-8CE0-8B39-E6DD-F41992981D29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2DE52AA-28A6-4921-8E23-CAF0F214CCCC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19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20BF8151-DB8C-1AFD-C400-516887EF10EE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45E3EC97-3FAA-0AA8-6008-702678362A2E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9AEFBB4-9ABF-954D-670D-617F189ACB3D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74DDD62-0E3F-ADD4-C5CC-0CADE9EE2368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2AECA5E-5FE8-6293-D9A3-CFC9E19993D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19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C5DEE7-C67E-2EFF-3360-7A618B79074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476246"/>
          </a:xfrm>
        </p:spPr>
        <p:txBody>
          <a:bodyPr/>
          <a:lstStyle/>
          <a:p>
            <a:pPr lvl="0"/>
            <a:r>
              <a:rPr lang="de-DE" sz="3600" b="1">
                <a:solidFill>
                  <a:srgbClr val="FF0000"/>
                </a:solidFill>
                <a:ea typeface="Verdana" pitchFamily="34"/>
              </a:rPr>
              <a:t>Gliederung</a:t>
            </a:r>
            <a:endParaRPr lang="de-DE">
              <a:solidFill>
                <a:srgbClr val="FF0000"/>
              </a:solidFill>
            </a:endParaRP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59847C94-AFC1-B714-52C8-D96DA5FD415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85907" y="1293790"/>
            <a:ext cx="8772186" cy="4862870"/>
          </a:xfrm>
        </p:spPr>
        <p:txBody>
          <a:bodyPr>
            <a:sp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de-DE" sz="2400" b="1" dirty="0">
                <a:solidFill>
                  <a:srgbClr val="FF0000"/>
                </a:solidFill>
                <a:ea typeface="Verdana"/>
              </a:rPr>
              <a:t>A</a:t>
            </a:r>
            <a:r>
              <a:rPr lang="de-DE" sz="2400" b="1">
                <a:solidFill>
                  <a:srgbClr val="FF0000"/>
                </a:solidFill>
                <a:ea typeface="Verdana"/>
              </a:rPr>
              <a:t>: Gesundheit – gesund leben  </a:t>
            </a:r>
            <a:endParaRPr lang="de-DE" sz="2400" b="1">
              <a:solidFill>
                <a:srgbClr val="FF0000"/>
              </a:solidFill>
              <a:ea typeface="Verdana" pitchFamily="34"/>
              <a:cs typeface="Arial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b="1" dirty="0">
                <a:solidFill>
                  <a:srgbClr val="FF0000"/>
                </a:solidFill>
                <a:ea typeface="Verdana"/>
              </a:rPr>
              <a:t>     </a:t>
            </a:r>
            <a:r>
              <a:rPr lang="de-DE" sz="2400" b="1">
                <a:solidFill>
                  <a:srgbClr val="FF0000"/>
                </a:solidFill>
                <a:ea typeface="Verdana"/>
              </a:rPr>
              <a:t>gesundheitspsychologisch unterstützen</a:t>
            </a:r>
            <a:endParaRPr lang="de-DE" sz="2400" b="1">
              <a:solidFill>
                <a:srgbClr val="FF0000"/>
              </a:solidFill>
              <a:ea typeface="Verdana"/>
              <a:cs typeface="Arial"/>
            </a:endParaRPr>
          </a:p>
          <a:p>
            <a:pPr marL="0" lvl="0" indent="-457200">
              <a:spcBef>
                <a:spcPts val="600"/>
              </a:spcBef>
              <a:buNone/>
            </a:pPr>
            <a:endParaRPr lang="de-DE" sz="2400" b="1" dirty="0">
              <a:solidFill>
                <a:srgbClr val="FF0000"/>
              </a:solidFill>
              <a:ea typeface="Verdana"/>
            </a:endParaRPr>
          </a:p>
          <a:p>
            <a:pPr marL="0" lvl="0" indent="-457200">
              <a:spcBef>
                <a:spcPts val="600"/>
              </a:spcBef>
              <a:buNone/>
            </a:pPr>
            <a:r>
              <a:rPr lang="de-DE" sz="2400" b="1">
                <a:solidFill>
                  <a:srgbClr val="FF0000"/>
                </a:solidFill>
                <a:ea typeface="Verdana"/>
              </a:rPr>
              <a:t>B: Orientierungen: philosophisch, Selbstreflexion</a:t>
            </a:r>
            <a:endParaRPr lang="de-DE" sz="2400" b="1">
              <a:solidFill>
                <a:srgbClr val="FF0000"/>
              </a:solidFill>
              <a:ea typeface="Verdana"/>
              <a:cs typeface="Arial"/>
            </a:endParaRPr>
          </a:p>
          <a:p>
            <a:pPr marL="0" lvl="0" indent="0">
              <a:spcBef>
                <a:spcPts val="600"/>
              </a:spcBef>
              <a:buNone/>
            </a:pPr>
            <a:endParaRPr lang="de-DE" sz="2400" b="1" dirty="0">
              <a:solidFill>
                <a:srgbClr val="FF0000"/>
              </a:solidFill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b="1" dirty="0">
                <a:solidFill>
                  <a:srgbClr val="FF0000"/>
                </a:solidFill>
              </a:rPr>
              <a:t>C</a:t>
            </a:r>
            <a:r>
              <a:rPr lang="de-DE" sz="2400" b="1">
                <a:solidFill>
                  <a:srgbClr val="FF0000"/>
                </a:solidFill>
              </a:rPr>
              <a:t>: Leben evolutionär verstehen</a:t>
            </a:r>
            <a:r>
              <a:rPr lang="de-DE" sz="2400" b="1" dirty="0">
                <a:solidFill>
                  <a:srgbClr val="FF0000"/>
                </a:solidFill>
                <a:ea typeface="Verdana"/>
              </a:rPr>
              <a:t> </a:t>
            </a:r>
            <a:endParaRPr lang="de-DE" sz="2400" b="1" dirty="0">
              <a:solidFill>
                <a:srgbClr val="FF0000"/>
              </a:solidFill>
              <a:ea typeface="Verdana" pitchFamily="34"/>
              <a:cs typeface="Arial"/>
            </a:endParaRPr>
          </a:p>
          <a:p>
            <a:pPr marL="0" lvl="0" indent="0">
              <a:spcBef>
                <a:spcPts val="300"/>
              </a:spcBef>
              <a:buNone/>
            </a:pPr>
            <a:endParaRPr lang="de-DE" sz="2400" b="1" dirty="0">
              <a:solidFill>
                <a:srgbClr val="FF0000"/>
              </a:solidFill>
            </a:endParaRPr>
          </a:p>
          <a:p>
            <a:pPr marL="0" lvl="0" indent="0">
              <a:spcBef>
                <a:spcPts val="300"/>
              </a:spcBef>
              <a:buNone/>
            </a:pPr>
            <a:r>
              <a:rPr lang="de-DE" sz="2400" b="1" dirty="0">
                <a:solidFill>
                  <a:srgbClr val="FF0000"/>
                </a:solidFill>
              </a:rPr>
              <a:t>D</a:t>
            </a:r>
            <a:r>
              <a:rPr lang="de-DE" sz="2400" b="1">
                <a:solidFill>
                  <a:srgbClr val="FF0000"/>
                </a:solidFill>
              </a:rPr>
              <a:t>: Bewusst gesund leben </a:t>
            </a:r>
            <a:r>
              <a:rPr lang="de-DE" sz="2400" b="1" dirty="0">
                <a:solidFill>
                  <a:srgbClr val="FF0000"/>
                </a:solidFill>
              </a:rPr>
              <a:t>– Anregungen</a:t>
            </a:r>
            <a:r>
              <a:rPr lang="de-DE" sz="2000" b="1" dirty="0">
                <a:solidFill>
                  <a:srgbClr val="FF0000"/>
                </a:solidFill>
              </a:rPr>
              <a:t> </a:t>
            </a:r>
            <a:r>
              <a:rPr lang="de-DE" sz="2000" b="1" dirty="0">
                <a:solidFill>
                  <a:srgbClr val="FF0000"/>
                </a:solidFill>
                <a:ea typeface="Verdana"/>
              </a:rPr>
              <a:t>                      </a:t>
            </a:r>
            <a:endParaRPr lang="de-DE" sz="2000" b="1" dirty="0">
              <a:solidFill>
                <a:srgbClr val="FF0000"/>
              </a:solidFill>
              <a:ea typeface="Verdana" pitchFamily="34"/>
              <a:cs typeface="Arial"/>
            </a:endParaRPr>
          </a:p>
          <a:p>
            <a:pPr marL="0" lvl="0" indent="0">
              <a:spcBef>
                <a:spcPts val="600"/>
              </a:spcBef>
              <a:buNone/>
            </a:pPr>
            <a:br>
              <a:rPr lang="de-DE" sz="2400" b="1">
                <a:solidFill>
                  <a:srgbClr val="FF0000"/>
                </a:solidFill>
                <a:ea typeface="Verdana"/>
                <a:cs typeface="Arial"/>
              </a:rPr>
            </a:br>
            <a:br>
              <a:rPr lang="de-DE" b="1">
                <a:solidFill>
                  <a:srgbClr val="FF0000"/>
                </a:solidFill>
                <a:ea typeface="Verdana"/>
                <a:cs typeface="Arial"/>
              </a:rPr>
            </a:br>
            <a:endParaRPr lang="de-DE" b="1">
              <a:solidFill>
                <a:srgbClr val="FF0000"/>
              </a:solidFill>
              <a:ea typeface="Verdana"/>
              <a:cs typeface="Arial"/>
            </a:endParaRPr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89BA7B8B-6919-C17A-3DCB-BEC976F1DFB5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25C9832C-9E79-40A3-8E72-2668696C67F4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2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778DCA-D0D6-21B7-E728-84BC110FD8EF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857CEAF3-CF9E-303E-8B90-75B8FB1DF9A9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DF04BF0-B656-FB44-94CE-89F254596672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F9C47AA-579D-98DB-1041-9F77A25050EE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4F0AA06-4270-C932-9B29-76BDD83E9D9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A49B387-F23B-26A7-54A4-BFAAC2E232B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51551"/>
            <a:ext cx="8713783" cy="1377241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In Gemeinschaften kooperieren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343A69B-6B85-DF66-F46C-1A27A64FC3D9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597968"/>
            <a:ext cx="8547097" cy="5193663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2400" b="1">
                <a:solidFill>
                  <a:srgbClr val="008000"/>
                </a:solidFill>
                <a:cs typeface="Arial" pitchFamily="34"/>
              </a:rPr>
              <a:t>Wünsche wahrnehmen und kommunizieren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eigene Wünsche angemessen mitteilen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Mitmenschen nach ihren Wünschen fragen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008000"/>
                </a:solidFill>
                <a:cs typeface="Arial" pitchFamily="34"/>
              </a:rPr>
              <a:t>Gemeinsame Aktivitäten vollziehen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aus gemeinsamen Wünschen gemeinsame Aktivitäten durchführen, so angenehme Gemeinsamkeiten erleben 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008000"/>
                </a:solidFill>
                <a:cs typeface="Arial" pitchFamily="34"/>
              </a:rPr>
              <a:t>Kooperative Aktivitäten vollziehen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Times New Roman" pitchFamily="18"/>
              </a:rPr>
              <a:t>für das Leben in Gemeinschaften kooperative Aktivitäten vereinbaren und durchführen 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008000"/>
                </a:solidFill>
                <a:cs typeface="Arial" pitchFamily="34"/>
              </a:rPr>
              <a:t>Konflikte entstehen durch unterschiedliche Wünsche.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cs typeface="Arial" pitchFamily="34"/>
              </a:rPr>
              <a:t>unterschiedliche Wünsche durch faire Gespräche klären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>
              <a:solidFill>
                <a:srgbClr val="008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E47634ED-6078-11E1-B67C-CF973E7E7D2F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6FD83E6-C070-4408-AA63-E370E0CCDD7E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20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2E2C78F8-80B0-6034-A6F7-511702290784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97E7A3C5-9FB3-F74C-C81E-E936FAF632C1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3B57160-9E8B-611C-BC80-B613E707DECF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307399E-C66C-6035-A778-443F0D0BDE49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21FD714-A571-2CF5-C4E9-1F5029401FE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20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79F238C-6374-5A1A-07BD-893061C8BA7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5285" y="251551"/>
            <a:ext cx="8713783" cy="1849840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Lebensschwierigkeiten (Stress) bewältigen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92E21D8-15AF-634C-3290-4364292DAC84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289683"/>
            <a:ext cx="8547097" cy="5193663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336600"/>
                </a:solidFill>
                <a:cs typeface="Times New Roman" pitchFamily="18"/>
              </a:rPr>
              <a:t>Lebens-not-wendigkeiten, Unsicherheiten, Belastungen gehören zum Leben.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chemeClr val="accent6">
                    <a:lumMod val="50000"/>
                  </a:schemeClr>
                </a:solidFill>
              </a:rPr>
              <a:t>Sich erinnern (an Erfahrungen der Selbstwirksamkeit):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50000"/>
                  </a:schemeClr>
                </a:solidFill>
              </a:rPr>
              <a:t>Welche Lebensschwierigkeiten habe ich wie bewältigt?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rgbClr val="336600"/>
                </a:solidFill>
                <a:cs typeface="Arial" pitchFamily="34"/>
              </a:rPr>
              <a:t>Lebensschwierigkeiten bewusst akzeptieren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336600"/>
                </a:solidFill>
                <a:cs typeface="Times New Roman" pitchFamily="18"/>
              </a:rPr>
              <a:t>aus dem 'Ja'-Denken zum Leben und Erleben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336600"/>
                </a:solidFill>
                <a:cs typeface="Times New Roman" pitchFamily="18"/>
              </a:rPr>
              <a:t>auch begleitende Unwohlgefühle bewusst akzeptieren 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rgbClr val="336600"/>
                </a:solidFill>
                <a:cs typeface="Arial" pitchFamily="34"/>
              </a:rPr>
              <a:t>Lebensschwierigkeiten bewusst konzentriert angehen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336600"/>
                </a:solidFill>
                <a:cs typeface="Times New Roman" pitchFamily="18"/>
              </a:rPr>
              <a:t>Atmen bewusst spüren, konzentriert nachdenken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dirty="0">
                <a:solidFill>
                  <a:srgbClr val="336600"/>
                </a:solidFill>
                <a:cs typeface="Times New Roman" pitchFamily="18"/>
              </a:rPr>
              <a:t>„Welche Wünsche sind unerfüllt?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000" dirty="0">
                <a:solidFill>
                  <a:srgbClr val="336600"/>
                </a:solidFill>
                <a:cs typeface="Times New Roman" pitchFamily="18"/>
              </a:rPr>
              <a:t> Was will ich aktiv tun und ausprobieren für meine Wünsche?“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336600"/>
                </a:solidFill>
                <a:cs typeface="Times New Roman" pitchFamily="18"/>
              </a:rPr>
              <a:t> 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 dirty="0">
              <a:solidFill>
                <a:srgbClr val="008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7293EB11-8DE7-8123-FD35-BB221CD308F2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82217A2A-82C0-47AC-9B49-BBB8B9148703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21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8F3C4125-C4E3-7903-B1AB-7CBF3BA2FCAB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76D86A1B-B904-A56A-B357-9D707B969134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885BBD3-31A4-B41F-B231-60847E67F109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71F3179-38BA-ED44-4D3A-82AA9DE29B98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6CB266E-AC87-8FE7-6FF8-9CE2A38DF1C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21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3E99593-98DD-44D2-A221-7CF3E6F07E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95285" y="251551"/>
            <a:ext cx="8713783" cy="1089214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 gesund leben – Anregungen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Gesunder leben = Gesundheit fördern</a:t>
            </a: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5A385EF-23BA-46AA-79E4-205CBF5F0C3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437180"/>
            <a:ext cx="8547097" cy="5193663"/>
          </a:xfrm>
        </p:spPr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2400" b="1">
                <a:solidFill>
                  <a:srgbClr val="336600"/>
                </a:solidFill>
                <a:cs typeface="Arial" pitchFamily="34"/>
              </a:rPr>
              <a:t>Neue Möglichkeiten als suggestive Sätze formulieren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  <a:cs typeface="Arial" pitchFamily="34"/>
              </a:rPr>
              <a:t>neue Möglichkeiten ausprobieren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neue Möglichkeiten anstreben, reflektiert bedenken,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im Handeln aktiv ausprobieren, Wirkungen bewusst erleben: körperliche, gefühlsmäßige, geistige und soziale Wirkungen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  <a:cs typeface="Arial" pitchFamily="34"/>
              </a:rPr>
              <a:t>neue positiv erlebte Möglichkeiten regelmäßig aktivieren: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täglich, mehrmals pro Woche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neue gesunde Möglichkeiten an 100 Tagen aktivieren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so neue Lebensgewohnheiten und Fähigkeiten festigen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so auf alte ungesunde Gewohnheiten eher verzichten.   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  <a:cs typeface="Arial" pitchFamily="34"/>
              </a:rPr>
              <a:t>Gesundheit fördern = Erkrankungen vorbeugen + mildern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  <a:cs typeface="Times New Roman" pitchFamily="18"/>
              </a:rPr>
              <a:t> 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None/>
            </a:pPr>
            <a:endParaRPr lang="de-DE" sz="2400">
              <a:solidFill>
                <a:srgbClr val="008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B3E581A5-A815-19F4-E504-89A3FD268228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56CCC96B-3623-4CE0-BB87-927D40A0E52B}" type="slidenum">
              <a:rPr/>
              <a:t>22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FD94C09D-7ED4-69CC-1839-138329C9CAB9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1174807E-816B-D48C-A450-32377FA428E7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6E3795B-4186-E852-0539-E4F2C26AA12E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A4A1278-8D40-974A-DBD8-E81FCB3ED00D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39DB692-AB4E-7799-FDEC-3F0DA2E2A3EC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22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2BEBB0-C58A-B91F-D22C-8183F7D38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3200" b="1" dirty="0">
                <a:solidFill>
                  <a:srgbClr val="FF0000"/>
                </a:solidFill>
              </a:rPr>
              <a:t>Gesundheitspsychologische Praxis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5A575F0-7FD6-C47E-5549-BD2064DB78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04144"/>
            <a:ext cx="8229600" cy="4822015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</a:rPr>
              <a:t>Menschen auf ihren Wegen begleiten</a:t>
            </a:r>
            <a:endParaRPr lang="de-DE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</a:rPr>
              <a:t>Ziele</a:t>
            </a: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: Lebensschwierigkeiten, unerfüllte Wünsche, Unwohlfühlen, psychische Beschwerden bewältigen</a:t>
            </a:r>
          </a:p>
          <a:p>
            <a:pPr marL="0" indent="0">
              <a:buNone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</a:rPr>
              <a:t>Klärungen</a:t>
            </a: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: Wollen und </a:t>
            </a:r>
            <a:r>
              <a:rPr lang="de-DE" sz="2400">
                <a:solidFill>
                  <a:schemeClr val="accent3">
                    <a:lumMod val="50000"/>
                  </a:schemeClr>
                </a:solidFill>
              </a:rPr>
              <a:t>Wünsche klären</a:t>
            </a:r>
            <a:endParaRPr lang="de-DE" sz="2400" dirty="0">
              <a:solidFill>
                <a:schemeClr val="accent3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2000" dirty="0">
                <a:solidFill>
                  <a:schemeClr val="accent3">
                    <a:lumMod val="50000"/>
                  </a:schemeClr>
                </a:solidFill>
              </a:rPr>
              <a:t>bisher unerfüllte Wünsche, Wünsche für die Zukunft</a:t>
            </a:r>
          </a:p>
          <a:p>
            <a:pPr marL="0" indent="0">
              <a:buNone/>
            </a:pP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Schwierigkeiten bio-psycho-sozio-dynamisch klären: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biologische und natürliche Lebensprozesse,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Motivationen, Denken, psychische Entwicklungen,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systemische Prozesse in Gemeinschaften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</a:rPr>
              <a:t>Anregungen:</a:t>
            </a: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 mit neuen Möglichkeiten gesunder leben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</a:rPr>
              <a:t>Möglichkeiten</a:t>
            </a: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 dazu mit </a:t>
            </a:r>
            <a:r>
              <a:rPr lang="de-DE" sz="2400" dirty="0" err="1">
                <a:solidFill>
                  <a:schemeClr val="accent3">
                    <a:lumMod val="50000"/>
                  </a:schemeClr>
                </a:solidFill>
              </a:rPr>
              <a:t>psychol</a:t>
            </a: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. Methoden </a:t>
            </a:r>
            <a:r>
              <a:rPr lang="de-DE" sz="2400" b="1" dirty="0">
                <a:solidFill>
                  <a:schemeClr val="accent3">
                    <a:lumMod val="50000"/>
                  </a:schemeClr>
                </a:solidFill>
              </a:rPr>
              <a:t>einüben</a:t>
            </a:r>
            <a:r>
              <a:rPr lang="de-DE" sz="2400" dirty="0">
                <a:solidFill>
                  <a:schemeClr val="accent3">
                    <a:lumMod val="50000"/>
                  </a:schemeClr>
                </a:solidFill>
              </a:rPr>
              <a:t> 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C5DB619-A9C9-CF6B-A714-5D43D7F02B7D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8CA8481-F206-40E4-6A59-50FEBED06EF5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FC72863-5559-2E05-EE3B-B8D8B8A88C35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5652671"/>
      </p:ext>
    </p:extLst>
  </p:cSld>
  <p:clrMapOvr>
    <a:masterClrMapping/>
  </p:clrMapOvr>
  <p:transition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B9E7D8E-DB3E-292E-27DC-AE65566100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386" y="188915"/>
            <a:ext cx="8713783" cy="750859"/>
          </a:xfrm>
        </p:spPr>
        <p:txBody>
          <a:bodyPr/>
          <a:lstStyle/>
          <a:p>
            <a:pPr lvl="0">
              <a:spcBef>
                <a:spcPts val="2600"/>
              </a:spcBef>
            </a:pPr>
            <a:r>
              <a:rPr lang="de-DE" b="1" dirty="0">
                <a:solidFill>
                  <a:srgbClr val="FF0000"/>
                </a:solidFill>
              </a:rPr>
              <a:t>Seelische Gesundheit heißt</a:t>
            </a: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AFC9F71C-A141-DB94-7A0D-F5239A53178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50829" y="1557342"/>
            <a:ext cx="8642351" cy="4967285"/>
          </a:xfrm>
        </p:spPr>
        <p:txBody>
          <a:bodyPr/>
          <a:lstStyle/>
          <a:p>
            <a:pPr lvl="0">
              <a:buNone/>
            </a:pPr>
            <a:r>
              <a:rPr lang="de-DE"/>
              <a:t>	</a:t>
            </a:r>
            <a:endParaRPr lang="de-DE" b="1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5D52B71-586A-89C8-E4F8-84541F1AAC48}"/>
              </a:ext>
            </a:extLst>
          </p:cNvPr>
          <p:cNvSpPr/>
          <p:nvPr/>
        </p:nvSpPr>
        <p:spPr>
          <a:xfrm>
            <a:off x="179386" y="1062386"/>
            <a:ext cx="8785226" cy="5605464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ctr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Sich seelisch wohlfühlen können</a:t>
            </a: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: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sich selbst schätzen, seinen Selbstwert fühlen und erkennen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sich in Einklang mit der umgebenden Lebenswelt fühlen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Sein Leben selbstbestimmt und sozial gestalten</a:t>
            </a: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:</a:t>
            </a:r>
            <a:r>
              <a:rPr lang="de-DE" sz="18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sein Leben selbstbestimmt, sinnvoll, produktiv, sozial gestalten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in Gemeinschaften aktiv mitarbeiten  </a:t>
            </a:r>
            <a:b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</a:b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die Menschenwürde anderer Menschen respektieren  </a:t>
            </a:r>
          </a:p>
          <a:p>
            <a:pPr marL="0" marR="0" lvl="0" indent="0" algn="l" defTabSz="914400" rtl="0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400" b="0" i="0" u="none" strike="noStrike" kern="1200" cap="none" spc="0" baseline="0">
              <a:solidFill>
                <a:srgbClr val="336600"/>
              </a:solidFill>
              <a:uFillTx/>
              <a:latin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Unwohlsein, Belastungen und Leid bewältigen können:</a:t>
            </a: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Unsicherheiten, Belastungen und Leiderfahrungen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als Anteile des Lebens begreifen, mit ihnen passend umgehen </a:t>
            </a:r>
          </a:p>
          <a:p>
            <a:pPr marL="0" marR="0" lvl="0" indent="0" algn="l" defTabSz="914400" rtl="0" fontAlgn="auto" hangingPunct="1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400" b="0" i="0" u="none" strike="noStrike" kern="1200" cap="none" spc="0" baseline="0">
              <a:solidFill>
                <a:srgbClr val="336600"/>
              </a:solidFill>
              <a:uFillTx/>
              <a:latin typeface="Arial" pitchFamily="34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Mit Vertrauen und Liebe denken und handeln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2400" b="1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über das eigene Leben hinaus (‚Spiritualität’)</a:t>
            </a:r>
            <a:r>
              <a:rPr lang="de-DE" sz="2400" b="0" i="0" u="none" strike="noStrike" kern="1200" cap="none" spc="0" baseline="0">
                <a:solidFill>
                  <a:srgbClr val="336600"/>
                </a:solidFill>
                <a:uFillTx/>
                <a:latin typeface="Arial" pitchFamily="34"/>
              </a:rPr>
              <a:t>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227008" algn="l"/>
              </a:tabLst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de-DE" sz="2400" b="0" i="0" u="none" strike="noStrike" kern="1200" cap="none" spc="0" baseline="0">
              <a:solidFill>
                <a:srgbClr val="336600"/>
              </a:solidFill>
              <a:uFillTx/>
              <a:latin typeface="Arial" pitchFamily="34"/>
            </a:endParaRPr>
          </a:p>
        </p:txBody>
      </p:sp>
      <p:sp>
        <p:nvSpPr>
          <p:cNvPr id="5" name="Foliennummernplatzhalter 1">
            <a:extLst>
              <a:ext uri="{FF2B5EF4-FFF2-40B4-BE49-F238E27FC236}">
                <a16:creationId xmlns:a16="http://schemas.microsoft.com/office/drawing/2014/main" id="{A0398EA9-3B20-DBD5-2D5A-7A411FBD2EC8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D645D244-B5F4-4073-9D49-E9A4C99A7CC4}" type="slidenum">
              <a:rPr/>
              <a:t>24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6" name="Fußzeilenplatzhalter 2">
            <a:extLst>
              <a:ext uri="{FF2B5EF4-FFF2-40B4-BE49-F238E27FC236}">
                <a16:creationId xmlns:a16="http://schemas.microsoft.com/office/drawing/2014/main" id="{D515A258-BA52-A186-6DBB-988D2C654FF1}"/>
              </a:ext>
            </a:extLst>
          </p:cNvPr>
          <p:cNvSpPr txBox="1"/>
          <p:nvPr/>
        </p:nvSpPr>
        <p:spPr>
          <a:xfrm>
            <a:off x="3124203" y="6245223"/>
            <a:ext cx="2895603" cy="61277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8FFC05F1-DF7D-3866-C0AB-C90B31CF5D3E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8" name="Datumsplatzhalter 7">
            <a:extLst>
              <a:ext uri="{FF2B5EF4-FFF2-40B4-BE49-F238E27FC236}">
                <a16:creationId xmlns:a16="http://schemas.microsoft.com/office/drawing/2014/main" id="{632639FE-D98D-9D6C-7CDF-B735487C991A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30F77570-5F28-0C79-F4D0-E0E615BD651D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B21C78D7-A38E-CA28-1074-5CFF12AB2812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24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AD1B44F1-D296-A087-3415-6E333A3D95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260347"/>
            <a:ext cx="8686800" cy="1263645"/>
          </a:xfrm>
        </p:spPr>
        <p:txBody>
          <a:bodyPr/>
          <a:lstStyle/>
          <a:p>
            <a:pPr lvl="0"/>
            <a:r>
              <a:rPr lang="de-DE" sz="4800" b="1">
                <a:solidFill>
                  <a:srgbClr val="FF0000"/>
                </a:solidFill>
              </a:rPr>
              <a:t>Seelische Gesundheit</a:t>
            </a:r>
            <a:r>
              <a:rPr lang="de-DE" sz="3200" b="1">
                <a:solidFill>
                  <a:srgbClr val="FF0000"/>
                </a:solidFill>
              </a:rPr>
              <a:t>: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Einheit erleben – mit Bewusstsein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B905551-81A0-72A5-6FAB-C1AD4FC6EA9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57200" y="1691978"/>
            <a:ext cx="8229600" cy="4824410"/>
          </a:xfrm>
        </p:spPr>
        <p:txBody>
          <a:bodyPr/>
          <a:lstStyle/>
          <a:p>
            <a:pPr lvl="0">
              <a:buNone/>
            </a:pPr>
            <a:r>
              <a:rPr lang="de-DE" b="1">
                <a:solidFill>
                  <a:srgbClr val="336600"/>
                </a:solidFill>
              </a:rPr>
              <a:t>Mit Aufmerksamkeit und Bewusstsein </a:t>
            </a:r>
          </a:p>
          <a:p>
            <a:pPr lvl="0">
              <a:spcBef>
                <a:spcPts val="700"/>
              </a:spcBef>
              <a:buFont typeface="Wingdings" pitchFamily="2"/>
              <a:buChar char="Ø"/>
            </a:pPr>
            <a:r>
              <a:rPr lang="de-DE" sz="2800" b="1">
                <a:solidFill>
                  <a:srgbClr val="336600"/>
                </a:solidFill>
              </a:rPr>
              <a:t>Einheit erleben (wollen), </a:t>
            </a:r>
          </a:p>
          <a:p>
            <a:pPr lvl="0">
              <a:spcBef>
                <a:spcPts val="700"/>
              </a:spcBef>
              <a:buFont typeface="Wingdings" pitchFamily="2"/>
              <a:buChar char="Ø"/>
            </a:pPr>
            <a:r>
              <a:rPr lang="de-DE" sz="2800" b="1">
                <a:solidFill>
                  <a:srgbClr val="336600"/>
                </a:solidFill>
              </a:rPr>
              <a:t>Einheit erhalten und stabilisieren (wollen)</a:t>
            </a:r>
          </a:p>
          <a:p>
            <a:pPr lvl="0">
              <a:spcBef>
                <a:spcPts val="700"/>
              </a:spcBef>
              <a:buFont typeface="Wingdings" pitchFamily="2"/>
              <a:buChar char="Ø"/>
            </a:pPr>
            <a:r>
              <a:rPr lang="de-DE" sz="2800" b="1">
                <a:solidFill>
                  <a:srgbClr val="336600"/>
                </a:solidFill>
              </a:rPr>
              <a:t>Einheit erweitern (wollen) </a:t>
            </a:r>
          </a:p>
          <a:p>
            <a:pPr lvl="0">
              <a:spcBef>
                <a:spcPts val="1200"/>
              </a:spcBef>
              <a:buNone/>
            </a:pPr>
            <a:r>
              <a:rPr lang="de-DE" b="1">
                <a:solidFill>
                  <a:srgbClr val="336600"/>
                </a:solidFill>
              </a:rPr>
              <a:t>und sich bewusst selbst organisieren </a:t>
            </a:r>
          </a:p>
          <a:p>
            <a:pPr lvl="0">
              <a:spcBef>
                <a:spcPts val="700"/>
              </a:spcBef>
              <a:buFont typeface="Wingdings" pitchFamily="2"/>
              <a:buChar char="Ø"/>
            </a:pPr>
            <a:r>
              <a:rPr lang="de-DE" sz="2800" b="1">
                <a:solidFill>
                  <a:srgbClr val="336600"/>
                </a:solidFill>
              </a:rPr>
              <a:t>im Wollen (sich Ziele setzen, sich motivieren)</a:t>
            </a:r>
          </a:p>
          <a:p>
            <a:pPr lvl="0">
              <a:spcBef>
                <a:spcPts val="700"/>
              </a:spcBef>
              <a:buFont typeface="Wingdings" pitchFamily="2"/>
              <a:buChar char="Ø"/>
            </a:pPr>
            <a:r>
              <a:rPr lang="de-DE" sz="2800" b="1">
                <a:solidFill>
                  <a:srgbClr val="336600"/>
                </a:solidFill>
              </a:rPr>
              <a:t>im Können (Fähigkeiten nutzen und üben)</a:t>
            </a:r>
          </a:p>
          <a:p>
            <a:pPr lvl="0">
              <a:spcBef>
                <a:spcPts val="700"/>
              </a:spcBef>
              <a:buFont typeface="Wingdings" pitchFamily="2"/>
              <a:buChar char="Ø"/>
            </a:pPr>
            <a:r>
              <a:rPr lang="de-DE" sz="2800" b="1">
                <a:solidFill>
                  <a:srgbClr val="336600"/>
                </a:solidFill>
              </a:rPr>
              <a:t>im Handeln (selber aktiv werden)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434ECCFF-457D-378B-9B4E-ACA22EE199B3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133D236D-645B-4FA0-A812-DBE508B4061E}" type="slidenum">
              <a:rPr/>
              <a:t>25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4B94B70E-E3E1-9F99-447E-8F8AC1F8183D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CD523E27-3354-E303-FB06-41AA18F25B9D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664D939-2ECA-B826-3B57-D4E08C7D7745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974504B-4269-62D7-0743-CB4E11FA60C4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6AE40DC-3937-293E-1CC3-2BBFF8400FF6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25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A71DF27-D429-FC0D-4C53-EF4BF211C1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1138135"/>
          </a:xfrm>
        </p:spPr>
        <p:txBody>
          <a:bodyPr/>
          <a:lstStyle/>
          <a:p>
            <a:pPr lvl="0"/>
            <a:r>
              <a:rPr lang="de-DE" sz="3200" b="1">
                <a:solidFill>
                  <a:srgbClr val="FF0000"/>
                </a:solidFill>
              </a:rPr>
              <a:t>Mehr seelische Gesundheit:</a:t>
            </a:r>
            <a:r>
              <a:rPr lang="de-DE" sz="3200">
                <a:solidFill>
                  <a:srgbClr val="FF0000"/>
                </a:solidFill>
              </a:rPr>
              <a:t> </a:t>
            </a:r>
            <a:r>
              <a:rPr lang="de-DE" sz="3200" b="1">
                <a:solidFill>
                  <a:srgbClr val="FF0000"/>
                </a:solidFill>
              </a:rPr>
              <a:t>selbstbestimmtes Streben klären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AF1CE31-0A71-B6D3-793E-2252FA3F945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95285" y="1484784"/>
            <a:ext cx="8229600" cy="5184300"/>
          </a:xfrm>
        </p:spPr>
        <p:txBody>
          <a:bodyPr/>
          <a:lstStyle/>
          <a:p>
            <a:pPr marL="609603" lvl="0" indent="-609603">
              <a:spcBef>
                <a:spcPts val="6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Probleme als unerfüllte Wünsche definieren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„Was fehlt mir?“ 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„Welche Wünsche sind unerfüllt?“</a:t>
            </a:r>
          </a:p>
          <a:p>
            <a:pPr marL="609603" lvl="0" indent="-609603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Streben: Wunschträume, konkrete Ziele, Wege 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Wünsche als positive Gesundheitsziele klären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mit positiven Zielvorstellungen konkretisieren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durch Suggestionen und Phantasien vertiefen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Wege zu konkreten Zielen suchen und planen</a:t>
            </a:r>
          </a:p>
          <a:p>
            <a:pPr marL="609603" lvl="0" indent="-609603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Interne Wunschkonflikte klären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Wunschträume und begrenztes Können </a:t>
            </a:r>
          </a:p>
          <a:p>
            <a:pPr marL="609603" lvl="0" indent="-609603">
              <a:spcBef>
                <a:spcPts val="300"/>
              </a:spcBef>
            </a:pPr>
            <a:r>
              <a:rPr lang="de-DE" sz="2400">
                <a:solidFill>
                  <a:srgbClr val="336600"/>
                </a:solidFill>
              </a:rPr>
              <a:t>kurz- und langfristige Wünsche, usw.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C947EF75-ADC5-D991-D30D-41EFDD9DD8A0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9845D5CC-D306-47E0-96C5-F93CE28C67AD}" type="slidenum">
              <a:rPr/>
              <a:t>26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7A7BF7E3-9B54-9402-EF05-B74B3779C65B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1D2778C3-5054-AD3B-765B-5F38A3A4E303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66C102A8-9297-4EDE-5A0C-136665F2671A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5680B92-226E-691C-850E-FDEFDF5FD985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6C781E2-068A-3712-B5F1-1E8E8BB1917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26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646BD55-63A6-16A9-000F-DE4879E1BD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9386" y="188915"/>
            <a:ext cx="8640759" cy="1295869"/>
          </a:xfrm>
        </p:spPr>
        <p:txBody>
          <a:bodyPr/>
          <a:lstStyle/>
          <a:p>
            <a:pPr lvl="0"/>
            <a:r>
              <a:rPr lang="de-DE" sz="3200" b="1">
                <a:solidFill>
                  <a:srgbClr val="FF0000"/>
                </a:solidFill>
              </a:rPr>
              <a:t>Mehr seelische Gesundheit:</a:t>
            </a:r>
            <a:r>
              <a:rPr lang="de-DE" sz="3200">
                <a:solidFill>
                  <a:srgbClr val="FF0000"/>
                </a:solidFill>
              </a:rPr>
              <a:t> </a:t>
            </a:r>
            <a:br>
              <a:rPr lang="de-DE" sz="3200">
                <a:solidFill>
                  <a:srgbClr val="FF0000"/>
                </a:solidFill>
              </a:rPr>
            </a:br>
            <a:r>
              <a:rPr lang="de-DE" sz="3200">
                <a:solidFill>
                  <a:srgbClr val="FF0000"/>
                </a:solidFill>
              </a:rPr>
              <a:t> </a:t>
            </a:r>
            <a:r>
              <a:rPr lang="de-DE" sz="3200" b="1">
                <a:solidFill>
                  <a:srgbClr val="FF0000"/>
                </a:solidFill>
              </a:rPr>
              <a:t>Fähigkeiten des Könnens verbessern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E932D235-D247-D9D5-5C3E-1FF788F651CA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79386" y="1559079"/>
            <a:ext cx="8785226" cy="4735513"/>
          </a:xfrm>
        </p:spPr>
        <p:txBody>
          <a:bodyPr/>
          <a:lstStyle/>
          <a:p>
            <a:pPr lvl="0">
              <a:lnSpc>
                <a:spcPct val="80000"/>
              </a:lnSpc>
              <a:spcBef>
                <a:spcPts val="6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Was kann ich für mein Streben selbst tun?</a:t>
            </a:r>
            <a:endParaRPr lang="de-DE" sz="2400">
              <a:solidFill>
                <a:srgbClr val="336600"/>
              </a:solidFill>
            </a:endParaRP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Welches Können brauche ich für mein Streben? 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dazu eigene Fähigkeiten einschätzen: </a:t>
            </a:r>
          </a:p>
          <a:p>
            <a:pPr lvl="0">
              <a:lnSpc>
                <a:spcPct val="80000"/>
              </a:lnSpc>
              <a:spcBef>
                <a:spcPts val="7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	Was kann ich gut? Was kann ich zu wenig? 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Ausmaß von Fähigkeiten durch Übungen testen </a:t>
            </a:r>
          </a:p>
          <a:p>
            <a:pPr lvl="0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Wie kann ich Fähigkeiten für mein Streben verbessern?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neues Denken &amp; Handeln ausprobieren &amp; einüben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neues Denken durch tägliche Suggestionen üben 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neues Handeln täglich ein paar Minuten einüben</a:t>
            </a:r>
          </a:p>
          <a:p>
            <a:pPr lvl="0">
              <a:lnSpc>
                <a:spcPct val="80000"/>
              </a:lnSpc>
              <a:spcBef>
                <a:spcPts val="700"/>
              </a:spcBef>
            </a:pPr>
            <a:r>
              <a:rPr lang="de-DE" sz="2400">
                <a:solidFill>
                  <a:srgbClr val="336600"/>
                </a:solidFill>
              </a:rPr>
              <a:t>neues Denken und Handeln an 100 Tagen einüben</a:t>
            </a:r>
          </a:p>
          <a:p>
            <a:pPr marL="0" lvl="0" indent="0">
              <a:lnSpc>
                <a:spcPct val="80000"/>
              </a:lnSpc>
              <a:spcBef>
                <a:spcPts val="7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    und so zu Gewohnheiten und Fähigkeiten stabilisieren</a:t>
            </a:r>
            <a:r>
              <a:rPr lang="de-DE" sz="2000">
                <a:solidFill>
                  <a:srgbClr val="336600"/>
                </a:solidFill>
              </a:rPr>
              <a:t>	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F346EB8E-9EA9-CE35-E745-89F9ED8E1D1C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FE8AE4B-D95A-403A-8373-9ED8586F29BE}" type="slidenum">
              <a:t>27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D11C0503-9A7F-D6EC-8E40-723EE4DCA786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D3F56DD0-2662-BB2F-51A9-31FAE5B8A53D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AB4E18E-F7AD-39B8-DF0B-A645970D06DB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032F16A-A4F7-5E89-8A01-FAD71456A134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692F3A5A-3D8B-037F-1B71-F0BCB4FA303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27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0A58B5DD-88D9-BD9F-2D2C-0D66F71CC23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18490" cy="1425577"/>
          </a:xfrm>
        </p:spPr>
        <p:txBody>
          <a:bodyPr/>
          <a:lstStyle/>
          <a:p>
            <a:pPr lvl="0"/>
            <a:r>
              <a:rPr lang="de-DE" sz="3200" b="1">
                <a:solidFill>
                  <a:srgbClr val="FF0000"/>
                </a:solidFill>
              </a:rPr>
              <a:t>Mehr seelische Gesundheit:</a:t>
            </a:r>
            <a:br>
              <a:rPr lang="de-DE" sz="3200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bewusstes Erleben fördern und bejahen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073213F7-1063-71AA-B321-2FE779C54D3B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68309" y="1665607"/>
            <a:ext cx="8229600" cy="4895853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Sich mehr auf seelisches Fühlen</a:t>
            </a:r>
            <a:r>
              <a:rPr lang="de-DE" sz="2400">
                <a:solidFill>
                  <a:srgbClr val="336600"/>
                </a:solidFill>
              </a:rPr>
              <a:t> </a:t>
            </a:r>
            <a:r>
              <a:rPr lang="de-DE" sz="2400" b="1">
                <a:solidFill>
                  <a:srgbClr val="336600"/>
                </a:solidFill>
              </a:rPr>
              <a:t>besinnen</a:t>
            </a:r>
            <a:r>
              <a:rPr lang="de-DE" sz="2800" b="1">
                <a:solidFill>
                  <a:srgbClr val="336600"/>
                </a:solidFill>
              </a:rPr>
              <a:t>: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Wie fühle ich mich jetzt – im Gefühl und im Körper?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Kann ich jetzt ein Wohlfühlen spüren? Wenn ja, wie?</a:t>
            </a:r>
          </a:p>
          <a:p>
            <a:pPr lvl="0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Gegenwärtiges Erleben bewusst achten: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körperlich und geistig bewusst erleben und bejahen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z.B. bei Nervosität: starke innere Bewegungen akzeptieren</a:t>
            </a:r>
          </a:p>
          <a:p>
            <a:pPr lvl="0">
              <a:spcBef>
                <a:spcPts val="12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Erlebte Erfahrungen der Vergangenheit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im Bewusstsein und Fühlen vergegenwärtigen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Sich an angenehme Erfahrungen erinnern und so stärken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Unangenehme Erfahrungen erinnern und ertragen, </a:t>
            </a:r>
          </a:p>
          <a:p>
            <a:pPr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durch ertragendes Akzeptieren verarbeiten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CC1DF9C7-A5B8-4527-DD79-114FE4960571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38EF945-F297-4239-9E14-EBEB34B7890E}" type="slidenum">
              <a:rPr/>
              <a:t>28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5E947968-A4FE-E883-637E-1D10C6819A97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66885864-533D-3565-0D1A-B5F886DDB820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03922E2-2B2A-D884-AC4F-5054672918A0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3C658833-C24B-43DA-AC97-D08828CB9B3B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8C18BF8-E02D-7E04-169F-2F96C621B37B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28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F81A89-0145-4010-7A28-8133E551924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7200" y="274640"/>
            <a:ext cx="8229600" cy="706090"/>
          </a:xfrm>
        </p:spPr>
        <p:txBody>
          <a:bodyPr/>
          <a:lstStyle/>
          <a:p>
            <a:pPr lvl="0"/>
            <a:r>
              <a:rPr lang="de-DE" sz="3600" b="1">
                <a:solidFill>
                  <a:srgbClr val="FF0000"/>
                </a:solidFill>
                <a:ea typeface="Verdana" pitchFamily="34"/>
              </a:rPr>
              <a:t>Gesundheit im Sinne der WHO</a:t>
            </a:r>
            <a:endParaRPr lang="de-DE">
              <a:solidFill>
                <a:srgbClr val="FF0000"/>
              </a:solidFill>
            </a:endParaRPr>
          </a:p>
        </p:txBody>
      </p:sp>
      <p:sp>
        <p:nvSpPr>
          <p:cNvPr id="3" name="Inhaltsplatzhalter 3">
            <a:extLst>
              <a:ext uri="{FF2B5EF4-FFF2-40B4-BE49-F238E27FC236}">
                <a16:creationId xmlns:a16="http://schemas.microsoft.com/office/drawing/2014/main" id="{E5DB921C-BE9D-262B-3DA1-FC5511D25DC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11559" y="980730"/>
            <a:ext cx="8229600" cy="5056769"/>
          </a:xfrm>
        </p:spPr>
        <p:txBody>
          <a:bodyPr>
            <a:spAutoFit/>
          </a:bodyPr>
          <a:lstStyle/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Menschen wollen leben – gesund leben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persönlich einzigartig 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und in Gemeinschaften mit Mitmenschen.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Sie wollen ihr Leben stabilisieren und entfalten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als Personen und als Gemeinschaften.</a:t>
            </a:r>
            <a:br>
              <a:rPr lang="de-DE" sz="2400">
                <a:solidFill>
                  <a:srgbClr val="008000"/>
                </a:solidFill>
                <a:ea typeface="Verdana" pitchFamily="34"/>
              </a:rPr>
            </a:br>
            <a:endParaRPr lang="de-DE" sz="2400">
              <a:solidFill>
                <a:srgbClr val="008000"/>
              </a:solidFill>
              <a:ea typeface="Verdana" pitchFamily="34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>
                <a:solidFill>
                  <a:srgbClr val="008000"/>
                </a:solidFill>
                <a:ea typeface="Verdana" pitchFamily="34"/>
              </a:rPr>
              <a:t>So können Menschen bewusst ‚gesund‘ leben:</a:t>
            </a:r>
          </a:p>
          <a:p>
            <a:pPr marL="285750" lvl="0" indent="-285750">
              <a:spcBef>
                <a:spcPts val="300"/>
              </a:spcBef>
              <a:buFont typeface="Arial" pitchFamily="34"/>
            </a:pPr>
            <a:r>
              <a:rPr lang="de-DE" sz="2000">
                <a:solidFill>
                  <a:srgbClr val="008000"/>
                </a:solidFill>
                <a:ea typeface="Verdana" pitchFamily="34"/>
              </a:rPr>
              <a:t>Befinden und Wohlbefinden bewusst erleben</a:t>
            </a:r>
          </a:p>
          <a:p>
            <a:pPr marL="285750" lvl="0" indent="-285750">
              <a:spcBef>
                <a:spcPts val="300"/>
              </a:spcBef>
              <a:buFont typeface="Arial" pitchFamily="34"/>
            </a:pPr>
            <a:r>
              <a:rPr lang="de-DE" sz="2000">
                <a:solidFill>
                  <a:srgbClr val="008000"/>
                </a:solidFill>
                <a:ea typeface="Verdana" pitchFamily="34"/>
              </a:rPr>
              <a:t>körperlich, psychisch, geistig Gutes tun 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de-DE" sz="2000">
                <a:solidFill>
                  <a:srgbClr val="008000"/>
                </a:solidFill>
                <a:ea typeface="Verdana" pitchFamily="34"/>
              </a:rPr>
              <a:t>    für sich und für Gemeinschaften </a:t>
            </a:r>
          </a:p>
          <a:p>
            <a:pPr marL="285750" lvl="0" indent="-285750">
              <a:spcBef>
                <a:spcPts val="300"/>
              </a:spcBef>
              <a:buFont typeface="Arial" pitchFamily="34"/>
            </a:pPr>
            <a:r>
              <a:rPr lang="de-DE" sz="2000">
                <a:solidFill>
                  <a:srgbClr val="008000"/>
                </a:solidFill>
                <a:ea typeface="Verdana" pitchFamily="34"/>
              </a:rPr>
              <a:t>dafür persönliche Fähigkeiten einüben, entfalten, einsetzen, </a:t>
            </a:r>
          </a:p>
          <a:p>
            <a:pPr marL="285750" lvl="0" indent="-285750">
              <a:spcBef>
                <a:spcPts val="300"/>
              </a:spcBef>
              <a:buFont typeface="Arial" pitchFamily="34"/>
            </a:pPr>
            <a:r>
              <a:rPr lang="de-DE" sz="2000">
                <a:solidFill>
                  <a:srgbClr val="008000"/>
                </a:solidFill>
                <a:ea typeface="Verdana" pitchFamily="34"/>
              </a:rPr>
              <a:t>zum Leben in Gemeinschaften positiv beitragen </a:t>
            </a:r>
          </a:p>
          <a:p>
            <a:pPr marL="285750" lvl="0" indent="-285750">
              <a:spcBef>
                <a:spcPts val="300"/>
              </a:spcBef>
              <a:buFont typeface="Arial" pitchFamily="34"/>
            </a:pPr>
            <a:r>
              <a:rPr lang="de-DE" sz="2000">
                <a:solidFill>
                  <a:srgbClr val="008000"/>
                </a:solidFill>
                <a:ea typeface="Verdana" pitchFamily="34"/>
              </a:rPr>
              <a:t>Lebens-not-wendigkeiten bewältigen.</a:t>
            </a:r>
          </a:p>
        </p:txBody>
      </p:sp>
      <p:sp>
        <p:nvSpPr>
          <p:cNvPr id="4" name="Foliennummernplatzhalter 2">
            <a:extLst>
              <a:ext uri="{FF2B5EF4-FFF2-40B4-BE49-F238E27FC236}">
                <a16:creationId xmlns:a16="http://schemas.microsoft.com/office/drawing/2014/main" id="{B4188956-9337-543A-84B9-57471AB9B16E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E4CDC1F1-B2B9-4F85-9A7B-7FE038228611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3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215E82A-A263-FF9C-71D3-5EEC8BD38365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5">
            <a:extLst>
              <a:ext uri="{FF2B5EF4-FFF2-40B4-BE49-F238E27FC236}">
                <a16:creationId xmlns:a16="http://schemas.microsoft.com/office/drawing/2014/main" id="{2A505C59-AD8B-760F-08B3-AE9E40F4C7FA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395BEEC-15E5-8CFB-5CBC-F27191DC75A5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5BD91863-D03F-9A54-E119-CEE859CD8255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921F8DE-A8CF-6A30-8013-09AAAE4D2044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3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263AC7F-6DBA-0E84-2B04-82949B58BCF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152403"/>
            <a:ext cx="8713783" cy="1476399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br>
              <a:rPr lang="de-DE" sz="32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2800" b="1">
                <a:solidFill>
                  <a:srgbClr val="FF0000"/>
                </a:solidFill>
              </a:rPr>
              <a:t>Gesund leben – mit psychologischem Wissen 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2800" b="1">
                <a:solidFill>
                  <a:srgbClr val="FF0000"/>
                </a:solidFill>
              </a:rPr>
              <a:t>als gesundheitspsychologischer Focus</a:t>
            </a:r>
            <a:br>
              <a:rPr lang="de-DE" sz="2800" b="1">
                <a:solidFill>
                  <a:srgbClr val="FF0000"/>
                </a:solidFill>
              </a:rPr>
            </a:br>
            <a:br>
              <a:rPr lang="de-DE" sz="3200" b="1">
                <a:solidFill>
                  <a:srgbClr val="FF0000"/>
                </a:solidFill>
              </a:rPr>
            </a:br>
            <a:r>
              <a:rPr lang="de-DE" sz="3200" b="1">
                <a:solidFill>
                  <a:srgbClr val="FF0000"/>
                </a:solidFill>
              </a:rPr>
              <a:t> </a:t>
            </a:r>
            <a:br>
              <a:rPr lang="de-DE" sz="3200" b="1">
                <a:solidFill>
                  <a:srgbClr val="FF0000"/>
                </a:solidFill>
              </a:rPr>
            </a:br>
            <a:endParaRPr lang="de-DE" sz="2800" b="1">
              <a:solidFill>
                <a:srgbClr val="FF0000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B75DBEC1-9288-6201-C1CD-F7A29AD6062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60429" y="1340766"/>
            <a:ext cx="8547097" cy="5364830"/>
          </a:xfrm>
        </p:spPr>
        <p:txBody>
          <a:bodyPr/>
          <a:lstStyle/>
          <a:p>
            <a:pPr marL="0" lv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de-DE" sz="2400" dirty="0">
                <a:solidFill>
                  <a:srgbClr val="008000"/>
                </a:solidFill>
                <a:ea typeface="Verdana" pitchFamily="34"/>
              </a:rPr>
              <a:t>Menschen wollen bewusst psycho-somatisch gesund leben. Sie dazu durch psychologische Anregungen und Trainings unterstützen – ist gesundheitspsychologische Praxis.</a:t>
            </a:r>
            <a:endParaRPr lang="de-DE" sz="1800" dirty="0">
              <a:latin typeface="Times New Roman" pitchFamily="18"/>
            </a:endParaRP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dirty="0">
                <a:solidFill>
                  <a:srgbClr val="008000"/>
                </a:solidFill>
                <a:latin typeface="Arial" pitchFamily="34"/>
                <a:cs typeface="Arial" pitchFamily="34"/>
              </a:rPr>
              <a:t>Bewusst gesund leben wollen, so Gesundheit fördern,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b="1" dirty="0">
                <a:solidFill>
                  <a:srgbClr val="008000"/>
                </a:solidFill>
                <a:latin typeface="Arial" pitchFamily="34"/>
                <a:cs typeface="Arial" pitchFamily="34"/>
              </a:rPr>
              <a:t>Möglichkeiten bewusst gesunden Lebens erweitern,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008000"/>
                </a:solidFill>
                <a:latin typeface="Arial" pitchFamily="34"/>
                <a:cs typeface="Arial" pitchFamily="34"/>
              </a:rPr>
              <a:t>dies gesundheitspsychologisch anregen und unterstützen –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008000"/>
                </a:solidFill>
                <a:latin typeface="Arial" pitchFamily="34"/>
                <a:cs typeface="Arial" pitchFamily="34"/>
              </a:rPr>
              <a:t>wirkt präventiv, therapeutisch und rehabilitativ.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dirty="0">
                <a:solidFill>
                  <a:srgbClr val="008000"/>
                </a:solidFill>
              </a:rPr>
              <a:t>Gesundes Leben mit neuen Möglichkeiten vermehren,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bisherige gesunde Lebensweisen reaktivieren</a:t>
            </a:r>
            <a:r>
              <a:rPr lang="de-DE" sz="1800" b="1" dirty="0">
                <a:solidFill>
                  <a:schemeClr val="accent6">
                    <a:lumMod val="75000"/>
                  </a:schemeClr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,  </a:t>
            </a: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008000"/>
                </a:solidFill>
              </a:rPr>
              <a:t>so Beschwerden vermindern, Belastungen  bewältigen.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 dirty="0">
                <a:solidFill>
                  <a:srgbClr val="008000"/>
                </a:solidFill>
              </a:rPr>
              <a:t>Die TONI-Therapie </a:t>
            </a:r>
            <a:r>
              <a:rPr lang="de-DE" sz="2400" dirty="0">
                <a:solidFill>
                  <a:srgbClr val="008000"/>
                </a:solidFill>
                <a:hlinkClick r:id="rId3"/>
              </a:rPr>
              <a:t>www.toni-therapie.de</a:t>
            </a:r>
            <a:r>
              <a:rPr lang="de-DE" sz="2400" dirty="0">
                <a:solidFill>
                  <a:srgbClr val="008000"/>
                </a:solidFill>
              </a:rPr>
              <a:t> ermöglicht online 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dirty="0">
                <a:solidFill>
                  <a:srgbClr val="008000"/>
                </a:solidFill>
              </a:rPr>
              <a:t>gesundheitspsychologische Begleitung zur Psychotherapie.</a:t>
            </a:r>
            <a:endParaRPr lang="de-DE" sz="2400" dirty="0">
              <a:solidFill>
                <a:srgbClr val="FF00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7917745C-98BF-B736-61BE-60846AE41CC4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AAA2CEC6-3A53-4121-A9BA-BB99A37AE33F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4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67D6D4AB-3427-B0DA-B3D4-D7079AB80BE6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7D71D2AC-E3EF-915E-EBFB-033D683BDD5F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E48DF2D-6026-6384-8629-D8B74357ADC2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F0E17B7-5541-19DC-1AFA-934E02B7B5FE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E774D61-692D-21DF-2CB4-B895A106B0E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4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47DCD-C8AA-F98D-B1BB-EFDA7034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40"/>
            <a:ext cx="8229600" cy="750891"/>
          </a:xfrm>
        </p:spPr>
        <p:txBody>
          <a:bodyPr/>
          <a:lstStyle/>
          <a:p>
            <a:r>
              <a:rPr lang="de-DE" sz="4400" b="1" dirty="0">
                <a:solidFill>
                  <a:srgbClr val="FF0000"/>
                </a:solidFill>
                <a:ea typeface="Verdana"/>
              </a:rPr>
              <a:t>Orientierungen als Basis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6770B2-6F25-C9C1-F58B-C5A325D9E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89023"/>
            <a:ext cx="8229600" cy="5156200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Psychologie und religiöse Philosophie als Lebenshilfe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seit 60 Jahren (1963 – 1966 Abitur)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in kath. Jugendbewegung aktiv, mit Führungsaufgaben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idealistisches Streben zu ‚Seelsorge‘: </a:t>
            </a: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theol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. + </a:t>
            </a: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psychol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.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christliche Weltanschauung als Basis, Menschen zu dienen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ein Jahr in der Heimerziehung, Theologie 2 Jahre studiert 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Psychologiestudium (1970 – 1976)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psychologisches Streben: mich und andere verstehen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aus Reflexionen zum Erleben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Psychoanalytische Therapie 3 Jahre  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Entwicklungspsychologie als vorrangiges Fachgebiet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erweitert: Evolution und Lebensphilosophie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Tiefenpsychologie + Klinische Psychologie</a:t>
            </a:r>
          </a:p>
          <a:p>
            <a:pPr marL="0" indent="0">
              <a:spcBef>
                <a:spcPts val="0"/>
              </a:spcBef>
              <a:buNone/>
            </a:pP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395336-A055-2CE7-7C00-96D978EADB36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80F4610-85ED-1EFB-5B17-8C03C4B99238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DDF89ED-2DBD-A849-878E-6D9B382FC50D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5361210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47DCD-C8AA-F98D-B1BB-EFDA7034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40"/>
            <a:ext cx="8686800" cy="690560"/>
          </a:xfrm>
        </p:spPr>
        <p:txBody>
          <a:bodyPr/>
          <a:lstStyle/>
          <a:p>
            <a:r>
              <a:rPr lang="de-DE" sz="4400" b="1" dirty="0">
                <a:solidFill>
                  <a:srgbClr val="FF0000"/>
                </a:solidFill>
                <a:ea typeface="Verdana"/>
              </a:rPr>
              <a:t>Orientierungen </a:t>
            </a:r>
            <a:r>
              <a:rPr lang="de-DE" sz="4400" b="1" dirty="0" err="1">
                <a:solidFill>
                  <a:srgbClr val="FF0000"/>
                </a:solidFill>
                <a:ea typeface="Verdana"/>
              </a:rPr>
              <a:t>psychol</a:t>
            </a:r>
            <a:r>
              <a:rPr lang="de-DE" sz="4400" b="1" dirty="0">
                <a:solidFill>
                  <a:srgbClr val="FF0000"/>
                </a:solidFill>
                <a:ea typeface="Verdana"/>
              </a:rPr>
              <a:t>. Praxis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6770B2-6F25-C9C1-F58B-C5A325D9E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4100"/>
            <a:ext cx="8229600" cy="5156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de-DE" sz="2400" b="1" dirty="0" err="1">
                <a:solidFill>
                  <a:schemeClr val="accent6">
                    <a:lumMod val="75000"/>
                  </a:schemeClr>
                </a:solidFill>
              </a:rPr>
              <a:t>Klientzentrierte</a:t>
            </a: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 Gesprächspsychotherapie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1976 – 1981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gegenwärtiges Erleben empathisch spiegeln und verstehen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das Wollen und Streben klären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Ziele: mehr Selbst-Bewusstsein, Selbstvertrauen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gesundheitspsychologisch, eher als klinisch-</a:t>
            </a: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psychol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.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Psychologische Hilfe: Menschen auf Wegen begleiten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Erweiterungen: erlebensorientierte Selbsterfahrungen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körpertherapeutisch, systemisch, hypnotherapeutisch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als Psychologe in Reha-Klinik (1981 – 1988)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Menschen mit Krebserkrankungen begleitet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>
                <a:solidFill>
                  <a:schemeClr val="accent6">
                    <a:lumMod val="75000"/>
                  </a:schemeClr>
                </a:solidFill>
              </a:rPr>
              <a:t>Bio-psycho-sozio-dynamik 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von Tumorerkrankungen</a:t>
            </a: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„</a:t>
            </a:r>
            <a:r>
              <a:rPr lang="de-DE" sz="2400" i="1" dirty="0">
                <a:solidFill>
                  <a:schemeClr val="accent6">
                    <a:lumMod val="75000"/>
                  </a:schemeClr>
                </a:solidFill>
              </a:rPr>
              <a:t>Gesundheit selber machen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“ – DRV-Programm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Gruppenangebote: „</a:t>
            </a:r>
            <a:r>
              <a:rPr lang="de-DE" sz="2400" i="1" dirty="0">
                <a:solidFill>
                  <a:schemeClr val="accent6">
                    <a:lumMod val="75000"/>
                  </a:schemeClr>
                </a:solidFill>
              </a:rPr>
              <a:t>Bewusst gesund leben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de-DE" sz="24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E3DD9B-167E-7D14-2C4D-8E8EF07A6B35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08A643-3288-87A5-20C7-33D82B44287C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4C7EA3-C0E8-A8DB-A013-1E04864804B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8025430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647DCD-C8AA-F98D-B1BB-EFDA7034F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74640"/>
            <a:ext cx="8686800" cy="1020760"/>
          </a:xfrm>
        </p:spPr>
        <p:txBody>
          <a:bodyPr/>
          <a:lstStyle/>
          <a:p>
            <a:r>
              <a:rPr lang="de-DE" sz="4400" b="1" dirty="0">
                <a:solidFill>
                  <a:srgbClr val="FF0000"/>
                </a:solidFill>
                <a:ea typeface="Verdana"/>
              </a:rPr>
              <a:t>Gesundheitspsychologie BDP</a:t>
            </a:r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B6770B2-6F25-C9C1-F58B-C5A325D9E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5620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AK Psychologen in der Prävention (seit 1989)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AK Psychologische Gesundheitsförderung (seit 1993)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Bundesausschuss Gesundheitspsychologie (1994 – 1997)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Kooperationen mit der WHO-Euro: „Gesundheit für alle“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  <a:hlinkClick r:id="rId2"/>
              </a:rPr>
              <a:t>Fortbildung „</a:t>
            </a: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  <a:hlinkClick r:id="rId2"/>
              </a:rPr>
              <a:t>Psychol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  <a:hlinkClick r:id="rId2"/>
              </a:rPr>
              <a:t>. Gesundheitsförderung BDP“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de-DE" sz="2400" dirty="0" err="1">
                <a:solidFill>
                  <a:schemeClr val="accent6">
                    <a:lumMod val="75000"/>
                  </a:schemeClr>
                </a:solidFill>
              </a:rPr>
              <a:t>st.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1995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Fachbereich Gesundheitspsychologie in der Sektion GU(S)</a:t>
            </a:r>
          </a:p>
          <a:p>
            <a:pPr marL="0" indent="0">
              <a:spcBef>
                <a:spcPts val="0"/>
              </a:spcBef>
              <a:buNone/>
            </a:pP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  <a:hlinkClick r:id="rId3"/>
              </a:rPr>
              <a:t>EU-Programm „Mental Heath Promotion“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  <a:hlinkClick r:id="rId4"/>
              </a:rPr>
              <a:t>Tipps zur Förderung psychischer Gesundheit </a:t>
            </a:r>
            <a:r>
              <a:rPr lang="de-DE" sz="2400" dirty="0">
                <a:solidFill>
                  <a:schemeClr val="accent6">
                    <a:lumMod val="75000"/>
                  </a:schemeClr>
                </a:solidFill>
              </a:rPr>
              <a:t>gesammelt</a:t>
            </a: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  <a:hlinkClick r:id="rId5"/>
              </a:rPr>
              <a:t>Webseiten zu Gesundheitspsychologie</a:t>
            </a: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2400" dirty="0">
                <a:solidFill>
                  <a:schemeClr val="accent6">
                    <a:lumMod val="75000"/>
                  </a:schemeClr>
                </a:solidFill>
                <a:hlinkClick r:id="rId5"/>
              </a:rPr>
              <a:t>Webseite zu Publikationen für Gesundheitspsychologie</a:t>
            </a: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de-DE" sz="20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  <a:hlinkClick r:id="rId6"/>
              </a:rPr>
              <a:t>Geschichte der Sektion Gesundheits- und Umweltpsychologie im BDP</a:t>
            </a:r>
            <a:endParaRPr lang="de-DE" sz="20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de-DE"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5FBF8C-3D7C-61BE-FE8C-316FB90DF6A6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FEF52A0-3ECA-AB53-4D04-45DD930D37F6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9BE736-E4DA-BFB0-FF65-6D079BFBC3B9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159751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DAD68522-ED6C-BBA1-5210-1DA9FBB4792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28600" y="152403"/>
            <a:ext cx="8713783" cy="1692426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de-DE" sz="3200" b="1">
                <a:solidFill>
                  <a:srgbClr val="FF0000"/>
                </a:solidFill>
              </a:rPr>
              <a:t>Leben evolutionär verstehen</a:t>
            </a:r>
            <a:br>
              <a:rPr lang="de-DE" sz="3200" b="1">
                <a:solidFill>
                  <a:srgbClr val="FF0000"/>
                </a:solidFill>
              </a:rPr>
            </a:br>
            <a:r>
              <a:rPr lang="de-DE" sz="2800" b="1">
                <a:solidFill>
                  <a:srgbClr val="FF0000"/>
                </a:solidFill>
              </a:rPr>
              <a:t>Lebewesen wollen Leben als Individuen und Gemeinschaften stabilisieren und erweitern.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878B73F-8510-EAB3-7465-F3DD520110D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6247" y="2088654"/>
            <a:ext cx="8291514" cy="3672705"/>
          </a:xfrm>
        </p:spPr>
        <p:txBody>
          <a:bodyPr/>
          <a:lstStyle/>
          <a:p>
            <a:pPr marL="0"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Für ihr ‚leben wollen‘ organisieren Lebewesen ihr Leben </a:t>
            </a:r>
          </a:p>
          <a:p>
            <a:pPr marL="0"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und üben dazu ihre Lebensfähigkeiten ein.</a:t>
            </a:r>
          </a:p>
          <a:p>
            <a:pPr marL="0" lvl="0">
              <a:spcBef>
                <a:spcPts val="12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Sie geben ihre Lebensfähigkeiten an Nachkommen weiter:  genetisch vererbend, vorlebend und erziehend.</a:t>
            </a:r>
          </a:p>
          <a:p>
            <a:pPr marL="0" lvl="0">
              <a:spcBef>
                <a:spcPts val="12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Wir Menschen entfalten für das ‚leben wollen‘ Motive: </a:t>
            </a:r>
          </a:p>
          <a:p>
            <a:pPr marL="0" lvl="0">
              <a:spcBef>
                <a:spcPts val="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das, was wir wünschen, wollen, anstreben, anzielen,</a:t>
            </a:r>
          </a:p>
          <a:p>
            <a:pPr marL="0" lvl="0" indent="0">
              <a:spcBef>
                <a:spcPts val="12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unbewusst spontan und bewusst reflektiert.   </a:t>
            </a:r>
          </a:p>
          <a:p>
            <a:pPr marL="457200" lvl="0" indent="-457200">
              <a:lnSpc>
                <a:spcPct val="90000"/>
              </a:lnSpc>
              <a:spcBef>
                <a:spcPts val="0"/>
              </a:spcBef>
              <a:buAutoNum type="alphaLcParenR"/>
            </a:pPr>
            <a:endParaRPr lang="de-DE" sz="2400" b="1">
              <a:solidFill>
                <a:srgbClr val="336600"/>
              </a:solidFill>
            </a:endParaRP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D6664389-AB8B-E15F-5A2D-D3EA658BFC1D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34B50BD8-9DB4-4D59-88CD-F2247B85A892}" type="slidenum"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8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656A4546-E303-61BF-DB80-1D34A8EE3672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475C1620-5424-D99F-CBC9-520155D3123C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B605A3-677A-890C-0C8B-05684E1B989E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4A3B1C0-7C6C-A56B-E441-9D694F1DA7BD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211DF0AD-5419-C660-1896-D255D2BACD5E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8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BDAD1143-0E72-538E-BC61-368F84A135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84151" y="188640"/>
            <a:ext cx="8713783" cy="1452076"/>
          </a:xfrm>
        </p:spPr>
        <p:txBody>
          <a:bodyPr/>
          <a:lstStyle/>
          <a:p>
            <a:pPr lvl="0"/>
            <a:r>
              <a:rPr lang="de-DE" sz="3200" b="1">
                <a:solidFill>
                  <a:srgbClr val="FF0000"/>
                </a:solidFill>
              </a:rPr>
              <a:t>Leben evolutionär verstehen</a:t>
            </a:r>
            <a:br>
              <a:rPr lang="de-DE" sz="3200" b="1"/>
            </a:br>
            <a:r>
              <a:rPr lang="de-DE" sz="2800" b="1">
                <a:solidFill>
                  <a:srgbClr val="FF0000"/>
                </a:solidFill>
              </a:rPr>
              <a:t>mit kreisläufigen Rhythmen leben</a:t>
            </a:r>
            <a:br>
              <a:rPr lang="de-DE" sz="3200" b="1"/>
            </a:br>
            <a:endParaRPr lang="de-DE" sz="1800" b="1">
              <a:solidFill>
                <a:srgbClr val="0000CC"/>
              </a:solidFill>
            </a:endParaRP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2534BD7-9B67-60FC-BB53-B484411C02BE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426247" y="1306202"/>
            <a:ext cx="8291514" cy="5219139"/>
          </a:xfrm>
        </p:spPr>
        <p:txBody>
          <a:bodyPr/>
          <a:lstStyle/>
          <a:p>
            <a:pPr marL="0" lvl="0" indent="0">
              <a:spcBef>
                <a:spcPts val="14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Wir leben in kreisläufigen Rhythmen mit je zwei Polen in vielfältigen Dimensionen</a:t>
            </a:r>
            <a:r>
              <a:rPr lang="de-DE" sz="2400">
                <a:solidFill>
                  <a:srgbClr val="336600"/>
                </a:solidFill>
              </a:rPr>
              <a:t>:</a:t>
            </a:r>
          </a:p>
          <a:p>
            <a:pPr lvl="0">
              <a:spcBef>
                <a:spcPts val="6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ein- &amp; ausatmen </a:t>
            </a:r>
          </a:p>
          <a:p>
            <a:pPr lvl="0">
              <a:spcBef>
                <a:spcPts val="3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ruhen &amp; sich aktivieren, stabilisieren &amp; erweitern</a:t>
            </a:r>
          </a:p>
          <a:p>
            <a:pPr lvl="0">
              <a:spcBef>
                <a:spcPts val="3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spontan aus dem „Es“ &amp; bewusst konzentriert mit dem „Ich“</a:t>
            </a:r>
          </a:p>
          <a:p>
            <a:pPr lvl="0">
              <a:spcBef>
                <a:spcPts val="3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erfüllte Wünsche &gt; wohlfühlen &amp; unerfüllte Wünsche &gt; unwohlfühlen </a:t>
            </a:r>
          </a:p>
          <a:p>
            <a:pPr lvl="0">
              <a:spcBef>
                <a:spcPts val="3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Selbstliebe &amp; Nächstenliebe</a:t>
            </a:r>
          </a:p>
          <a:p>
            <a:pPr lvl="0">
              <a:spcBef>
                <a:spcPts val="3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Gemeinsamkeiten &amp; Einsamkeiten </a:t>
            </a:r>
          </a:p>
          <a:p>
            <a:pPr lvl="0">
              <a:spcBef>
                <a:spcPts val="300"/>
              </a:spcBef>
              <a:buNone/>
            </a:pPr>
            <a:r>
              <a:rPr lang="de-DE" sz="2400">
                <a:solidFill>
                  <a:srgbClr val="336600"/>
                </a:solidFill>
              </a:rPr>
              <a:t>für die Zukunft: Hoffnungen &amp; Befürchtungen denken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Gesund: bewusst mit kreisläufigen Rhythmen leben,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2400" b="1">
                <a:solidFill>
                  <a:srgbClr val="336600"/>
                </a:solidFill>
              </a:rPr>
              <a:t>ohne sich auf einen Pol zu fixieren</a:t>
            </a:r>
          </a:p>
        </p:txBody>
      </p:sp>
      <p:sp>
        <p:nvSpPr>
          <p:cNvPr id="4" name="Foliennummernplatzhalter 1">
            <a:extLst>
              <a:ext uri="{FF2B5EF4-FFF2-40B4-BE49-F238E27FC236}">
                <a16:creationId xmlns:a16="http://schemas.microsoft.com/office/drawing/2014/main" id="{B6262FF2-782F-8B2D-3C74-D6E9AC4C94B6}"/>
              </a:ext>
            </a:extLst>
          </p:cNvPr>
          <p:cNvSpPr txBox="1"/>
          <p:nvPr/>
        </p:nvSpPr>
        <p:spPr>
          <a:xfrm>
            <a:off x="6553203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fld id="{77E3B8D7-6941-40DA-9E57-E43EDAFDDBA7}" type="slidenum">
              <a:rPr/>
              <a:t>9</a:t>
            </a:fld>
            <a:endParaRPr lang="de-DE" sz="1400" b="0" i="0" u="none" strike="noStrike" kern="1200" cap="none" spc="0" baseline="0">
              <a:solidFill>
                <a:srgbClr val="000000"/>
              </a:solidFill>
              <a:uFillTx/>
              <a:latin typeface="Arial" pitchFamily="34"/>
            </a:endParaRPr>
          </a:p>
        </p:txBody>
      </p:sp>
      <p:sp>
        <p:nvSpPr>
          <p:cNvPr id="5" name="Fußzeilenplatzhalter 2">
            <a:extLst>
              <a:ext uri="{FF2B5EF4-FFF2-40B4-BE49-F238E27FC236}">
                <a16:creationId xmlns:a16="http://schemas.microsoft.com/office/drawing/2014/main" id="{30D5DD2A-940C-8F2C-ED0F-13CF28B7CE99}"/>
              </a:ext>
            </a:extLst>
          </p:cNvPr>
          <p:cNvSpPr txBox="1"/>
          <p:nvPr/>
        </p:nvSpPr>
        <p:spPr>
          <a:xfrm>
            <a:off x="3124203" y="6245223"/>
            <a:ext cx="2895603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Bewusst gesund leben 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64EA76D8-1545-1931-9504-EA6A2FD91839}"/>
              </a:ext>
            </a:extLst>
          </p:cNvPr>
          <p:cNvSpPr txBox="1"/>
          <p:nvPr/>
        </p:nvSpPr>
        <p:spPr>
          <a:xfrm>
            <a:off x="457200" y="6245223"/>
            <a:ext cx="2133596" cy="476246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de-DE" sz="14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</a:rPr>
              <a:t>01.02.2024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AE1730DC-D44A-1A58-02DA-CFF20996007B}"/>
              </a:ext>
            </a:extLst>
          </p:cNvPr>
          <p:cNvSpPr>
            <a:spLocks noGrp="1"/>
          </p:cNvSpPr>
          <p:nvPr>
            <p:ph type="dt" sz="half" idx="7"/>
          </p:nvPr>
        </p:nvSpPr>
        <p:spPr/>
        <p:txBody>
          <a:bodyPr/>
          <a:lstStyle/>
          <a:p>
            <a:pPr lvl="0"/>
            <a:r>
              <a:rPr lang="de-DE"/>
              <a:t>01.02.2024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D94897B-A382-373D-3BE0-EC00DB66EED4}"/>
              </a:ext>
            </a:extLst>
          </p:cNvPr>
          <p:cNvSpPr>
            <a:spLocks noGrp="1"/>
          </p:cNvSpPr>
          <p:nvPr>
            <p:ph type="ftr" sz="quarter" idx="9"/>
          </p:nvPr>
        </p:nvSpPr>
        <p:spPr/>
        <p:txBody>
          <a:bodyPr/>
          <a:lstStyle/>
          <a:p>
            <a:pPr lvl="0"/>
            <a:r>
              <a:rPr lang="de-DE"/>
              <a:t>Bewusst gesund leben 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A165C53-C590-70E5-870B-A487E403FC40}"/>
              </a:ext>
            </a:extLst>
          </p:cNvPr>
          <p:cNvSpPr>
            <a:spLocks noGrp="1"/>
          </p:cNvSpPr>
          <p:nvPr>
            <p:ph type="sldNum" sz="quarter" idx="8"/>
          </p:nvPr>
        </p:nvSpPr>
        <p:spPr/>
        <p:txBody>
          <a:bodyPr/>
          <a:lstStyle/>
          <a:p>
            <a:pPr lvl="0"/>
            <a:fld id="{B4AA7F93-625E-4CE2-8B68-06B8564FDE47}" type="slidenum">
              <a:rPr lang="de-DE" smtClean="0"/>
              <a:t>9</a:t>
            </a:fld>
            <a:endParaRPr lang="de-DE"/>
          </a:p>
        </p:txBody>
      </p:sp>
    </p:spTree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Standard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2625</Words>
  <Application>Microsoft Office PowerPoint</Application>
  <PresentationFormat>Bildschirmpräsentation (4:3)</PresentationFormat>
  <Paragraphs>491</Paragraphs>
  <Slides>28</Slides>
  <Notes>22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6" baseType="lpstr">
      <vt:lpstr>Aptos</vt:lpstr>
      <vt:lpstr>Arial</vt:lpstr>
      <vt:lpstr>Calibri</vt:lpstr>
      <vt:lpstr>Symbol</vt:lpstr>
      <vt:lpstr>Times New Roman</vt:lpstr>
      <vt:lpstr>Verdana</vt:lpstr>
      <vt:lpstr>Wingdings</vt:lpstr>
      <vt:lpstr>Standarddesign</vt:lpstr>
      <vt:lpstr>Bewusst gesund leben Anregungen  aus 40 Jahren gesundheitspsychologischer Praxis</vt:lpstr>
      <vt:lpstr>Gliederung</vt:lpstr>
      <vt:lpstr>Gesundheit im Sinne der WHO</vt:lpstr>
      <vt:lpstr>  Gesund leben – mit psychologischem Wissen  als gesundheitspsychologischer Focus    </vt:lpstr>
      <vt:lpstr>Orientierungen als Basis</vt:lpstr>
      <vt:lpstr>Orientierungen psychol. Praxis</vt:lpstr>
      <vt:lpstr>Gesundheitspsychologie BDP</vt:lpstr>
      <vt:lpstr>Leben evolutionär verstehen Lebewesen wollen Leben als Individuen und Gemeinschaften stabilisieren und erweitern.  </vt:lpstr>
      <vt:lpstr>Leben evolutionär verstehen mit kreisläufigen Rhythmen leben </vt:lpstr>
      <vt:lpstr>Leben evolutionär verstehen    Lebens-not-wendigkeiten bewältigen</vt:lpstr>
      <vt:lpstr>    Bewusst gesund leben (wollen?) Überblick zu Anregungen     </vt:lpstr>
      <vt:lpstr>    Bewusst gesund leben – Anregungen   Aufgabe: Bewusst gesund leben wollen      </vt:lpstr>
      <vt:lpstr>    Bewusst gesund leben – Anregungen  Gegenwärtiges Erleben bewusst achten Bewusst mit dem Atmen leben      </vt:lpstr>
      <vt:lpstr>    Bewusst gesund leben – Anregungen  Gegenwärtiges Erleben bewusst achten Bewusst mit pulsierendem Herzen leben      </vt:lpstr>
      <vt:lpstr>    Bewusst gesund leben – Anregungen  Gegenwärtiges Erleben bewusst achten       </vt:lpstr>
      <vt:lpstr>    Bewusst gesund leben – Anregungen  Wohlbefinden bewusst spüren  Gutes tun für sich und Mitmenschen      </vt:lpstr>
      <vt:lpstr>   Bewusst gesund leben – Anregungen  Gesund denken  Bewusst konzentriert denken     </vt:lpstr>
      <vt:lpstr>    Bewusst gesund leben – Anregungen  Gesund denken  ‚Ja‘ denken zum Leben und Erleben      </vt:lpstr>
      <vt:lpstr>   Bewusst gesund leben – Anregungen  In Gemeinschaften mitleben und mitwirken     </vt:lpstr>
      <vt:lpstr>   Bewusst gesund leben – Anregungen  In Gemeinschaften kooperieren     </vt:lpstr>
      <vt:lpstr>   Bewusst gesund leben – Anregungen  Lebensschwierigkeiten (Stress) bewältigen      </vt:lpstr>
      <vt:lpstr>   Bewusst gesund leben – Anregungen  Gesunder leben = Gesundheit fördern    </vt:lpstr>
      <vt:lpstr>Gesundheitspsychologische Praxis</vt:lpstr>
      <vt:lpstr>Seelische Gesundheit heißt</vt:lpstr>
      <vt:lpstr>Seelische Gesundheit:   Einheit erleben – mit Bewusstsein</vt:lpstr>
      <vt:lpstr>Mehr seelische Gesundheit: selbstbestimmtes Streben klären</vt:lpstr>
      <vt:lpstr>Mehr seelische Gesundheit:   Fähigkeiten des Könnens verbessern</vt:lpstr>
      <vt:lpstr>Mehr seelische Gesundheit: bewusstes Erleben fördern und bejahen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Seelische Gesundheit  durch Beratung und Therapie fördern</dc:title>
  <dc:creator>Maximilian Rieländer</dc:creator>
  <cp:lastModifiedBy>Maximilian Rieländer</cp:lastModifiedBy>
  <cp:revision>119</cp:revision>
  <cp:lastPrinted>2024-01-12T18:55:17Z</cp:lastPrinted>
  <dcterms:created xsi:type="dcterms:W3CDTF">2003-09-19T17:51:56Z</dcterms:created>
  <dcterms:modified xsi:type="dcterms:W3CDTF">2024-01-29T16:23:18Z</dcterms:modified>
</cp:coreProperties>
</file>